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fntdata" ContentType="application/x-fontdata"/>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58" r:id="rId5"/>
    <p:sldId id="260" r:id="rId6"/>
    <p:sldId id="261" r:id="rId7"/>
    <p:sldId id="262" r:id="rId8"/>
    <p:sldId id="280" r:id="rId9"/>
    <p:sldId id="281" r:id="rId10"/>
    <p:sldId id="279" r:id="rId11"/>
    <p:sldId id="282" r:id="rId12"/>
    <p:sldId id="263" r:id="rId13"/>
    <p:sldId id="284" r:id="rId14"/>
    <p:sldId id="285" r:id="rId15"/>
    <p:sldId id="283" r:id="rId16"/>
    <p:sldId id="264" r:id="rId17"/>
    <p:sldId id="265" r:id="rId18"/>
    <p:sldId id="266" r:id="rId19"/>
    <p:sldId id="267" r:id="rId20"/>
    <p:sldId id="268" r:id="rId21"/>
    <p:sldId id="269" r:id="rId22"/>
    <p:sldId id="270" r:id="rId23"/>
    <p:sldId id="271" r:id="rId24"/>
    <p:sldId id="276" r:id="rId25"/>
    <p:sldId id="277" r:id="rId26"/>
    <p:sldId id="278" r:id="rId27"/>
  </p:sldIdLst>
  <p:sldSz cx="18288000" cy="10287000"/>
  <p:notesSz cx="6858000" cy="9144000"/>
  <p:embeddedFontLst>
    <p:embeddedFont>
      <p:font typeface="Arimo" panose="020B0604020202020204" charset="0"/>
      <p:regular r:id="rId28"/>
    </p:embeddedFont>
    <p:embeddedFont>
      <p:font typeface="Arimo Bold" panose="020B0604020202020204" charset="0"/>
      <p:regular r:id="rId29"/>
    </p:embeddedFont>
    <p:embeddedFont>
      <p:font typeface="Calibri" panose="020F0502020204030204" pitchFamily="34" charset="0"/>
      <p:regular r:id="rId30"/>
      <p:bold r:id="rId31"/>
      <p:italic r:id="rId32"/>
      <p:boldItalic r:id="rId33"/>
    </p:embeddedFont>
    <p:embeddedFont>
      <p:font typeface="Clear Sans Bold" panose="020B0604020202020204" charset="0"/>
      <p:regular r:id="rId34"/>
    </p:embeddedFont>
    <p:embeddedFont>
      <p:font typeface="Josefin Sans Bold" pitchFamily="2" charset="0"/>
      <p:regular r:id="rId35"/>
      <p:boldItalic r:id="rId36"/>
    </p:embeddedFont>
    <p:embeddedFont>
      <p:font typeface="Josefin Sans Regular"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22" autoAdjust="0"/>
  </p:normalViewPr>
  <p:slideViewPr>
    <p:cSldViewPr>
      <p:cViewPr varScale="1">
        <p:scale>
          <a:sx n="54" d="100"/>
          <a:sy n="54" d="100"/>
        </p:scale>
        <p:origin x="749"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0.svg"/><Relationship Id="rId7" Type="http://schemas.openxmlformats.org/officeDocument/2006/relationships/image" Target="../media/image62.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4.svg"/><Relationship Id="rId5" Type="http://schemas.openxmlformats.org/officeDocument/2006/relationships/image" Target="../media/image50.svg"/><Relationship Id="rId10" Type="http://schemas.openxmlformats.org/officeDocument/2006/relationships/image" Target="../media/image63.png"/><Relationship Id="rId4" Type="http://schemas.openxmlformats.org/officeDocument/2006/relationships/image" Target="../media/image49.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4.svg"/><Relationship Id="rId7" Type="http://schemas.openxmlformats.org/officeDocument/2006/relationships/image" Target="../media/image76.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66.sv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4.svg"/><Relationship Id="rId7" Type="http://schemas.openxmlformats.org/officeDocument/2006/relationships/image" Target="../media/image80.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topdev.vn/viec-lam-it/mongodb-kt90" TargetMode="Externa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1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openxmlformats.org/officeDocument/2006/relationships/image" Target="../media/image88.sv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4.svg"/><Relationship Id="rId7" Type="http://schemas.openxmlformats.org/officeDocument/2006/relationships/image" Target="../media/image92.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6.svg"/><Relationship Id="rId5" Type="http://schemas.openxmlformats.org/officeDocument/2006/relationships/image" Target="../media/image98.svg"/><Relationship Id="rId10" Type="http://schemas.openxmlformats.org/officeDocument/2006/relationships/image" Target="../media/image5.png"/><Relationship Id="rId4" Type="http://schemas.openxmlformats.org/officeDocument/2006/relationships/image" Target="../media/image97.png"/><Relationship Id="rId9" Type="http://schemas.openxmlformats.org/officeDocument/2006/relationships/image" Target="../media/image70.svg"/></Relationships>
</file>

<file path=ppt/slides/_rels/slide22.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106.svg"/><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14.svg"/><Relationship Id="rId26" Type="http://schemas.openxmlformats.org/officeDocument/2006/relationships/image" Target="../media/image45.svg"/><Relationship Id="rId3" Type="http://schemas.openxmlformats.org/officeDocument/2006/relationships/slideLayout" Target="../slideLayouts/slideLayout7.xml"/><Relationship Id="rId21" Type="http://schemas.openxmlformats.org/officeDocument/2006/relationships/image" Target="../media/image40.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13.png"/><Relationship Id="rId25" Type="http://schemas.openxmlformats.org/officeDocument/2006/relationships/image" Target="../media/image44.png"/><Relationship Id="rId2" Type="http://schemas.openxmlformats.org/officeDocument/2006/relationships/video" Target="../media/media1.mp4"/><Relationship Id="rId16" Type="http://schemas.openxmlformats.org/officeDocument/2006/relationships/image" Target="../media/image37.svg"/><Relationship Id="rId20" Type="http://schemas.openxmlformats.org/officeDocument/2006/relationships/image" Target="../media/image39.svg"/><Relationship Id="rId29" Type="http://schemas.openxmlformats.org/officeDocument/2006/relationships/image" Target="../media/image15.png"/><Relationship Id="rId1" Type="http://schemas.microsoft.com/office/2007/relationships/media" Target="../media/media1.mp4"/><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3.sv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2.png"/><Relationship Id="rId28" Type="http://schemas.openxmlformats.org/officeDocument/2006/relationships/image" Target="../media/image47.svg"/><Relationship Id="rId10" Type="http://schemas.openxmlformats.org/officeDocument/2006/relationships/image" Target="../media/image31.svg"/><Relationship Id="rId19"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1.svg"/><Relationship Id="rId27" Type="http://schemas.openxmlformats.org/officeDocument/2006/relationships/image" Target="../media/image46.png"/><Relationship Id="rId30"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0.svg"/><Relationship Id="rId7" Type="http://schemas.openxmlformats.org/officeDocument/2006/relationships/image" Target="../media/image62.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4.svg"/><Relationship Id="rId5" Type="http://schemas.openxmlformats.org/officeDocument/2006/relationships/image" Target="../media/image50.svg"/><Relationship Id="rId10" Type="http://schemas.openxmlformats.org/officeDocument/2006/relationships/image" Target="../media/image63.png"/><Relationship Id="rId4" Type="http://schemas.openxmlformats.org/officeDocument/2006/relationships/image" Target="../media/image49.pn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155809" y="734293"/>
            <a:ext cx="9760609" cy="8086466"/>
            <a:chOff x="0" y="-71755"/>
            <a:chExt cx="13014145" cy="10781954"/>
          </a:xfrm>
        </p:grpSpPr>
        <p:sp>
          <p:nvSpPr>
            <p:cNvPr id="3" name="TextBox 3"/>
            <p:cNvSpPr txBox="1"/>
            <p:nvPr/>
          </p:nvSpPr>
          <p:spPr>
            <a:xfrm>
              <a:off x="0" y="2787289"/>
              <a:ext cx="13014145" cy="5557931"/>
            </a:xfrm>
            <a:prstGeom prst="rect">
              <a:avLst/>
            </a:prstGeom>
          </p:spPr>
          <p:txBody>
            <a:bodyPr lIns="0" tIns="0" rIns="0" bIns="0" rtlCol="0" anchor="t">
              <a:spAutoFit/>
            </a:bodyPr>
            <a:lstStyle/>
            <a:p>
              <a:pPr algn="ctr">
                <a:lnSpc>
                  <a:spcPts val="6356"/>
                </a:lnSpc>
              </a:pPr>
              <a:r>
                <a:rPr lang="en-US" sz="6000" b="1" dirty="0">
                  <a:solidFill>
                    <a:srgbClr val="F7B4A7"/>
                  </a:solidFill>
                  <a:latin typeface="Arial" panose="020B0604020202020204" pitchFamily="34" charset="0"/>
                  <a:cs typeface="Arial" panose="020B0604020202020204" pitchFamily="34" charset="0"/>
                </a:rPr>
                <a:t>BÁO CÁO MÔN HỌC CƠ SỞ DỮ LIỆU NÂNG CAO</a:t>
              </a:r>
            </a:p>
            <a:p>
              <a:pPr algn="ctr">
                <a:lnSpc>
                  <a:spcPts val="2352"/>
                </a:lnSpc>
              </a:pPr>
              <a:endParaRPr lang="en-US" sz="5675" dirty="0">
                <a:solidFill>
                  <a:srgbClr val="F7B4A7"/>
                </a:solidFill>
                <a:latin typeface="Josefin Sans Bold Bold"/>
              </a:endParaRPr>
            </a:p>
            <a:p>
              <a:pPr algn="ctr">
                <a:lnSpc>
                  <a:spcPts val="1120"/>
                </a:lnSpc>
              </a:pPr>
              <a:r>
                <a:rPr lang="en-US" sz="1000" dirty="0">
                  <a:solidFill>
                    <a:srgbClr val="F7B4A7"/>
                  </a:solidFill>
                  <a:latin typeface="Josefin Sans Bold Bold"/>
                </a:rPr>
                <a:t> </a:t>
              </a:r>
            </a:p>
            <a:p>
              <a:pPr algn="ctr">
                <a:lnSpc>
                  <a:spcPts val="4452"/>
                </a:lnSpc>
              </a:pPr>
              <a:r>
                <a:rPr lang="en-US" sz="3975" dirty="0">
                  <a:solidFill>
                    <a:srgbClr val="F7B4A7"/>
                  </a:solidFill>
                  <a:latin typeface="Arimo Bold"/>
                </a:rPr>
                <a:t>ĐỀ TÀI : XÂY DỰNG WEBSITE SHOP GIÀY</a:t>
              </a:r>
            </a:p>
            <a:p>
              <a:pPr>
                <a:lnSpc>
                  <a:spcPts val="8372"/>
                </a:lnSpc>
              </a:pPr>
              <a:endParaRPr lang="en-US" sz="3975" dirty="0">
                <a:solidFill>
                  <a:srgbClr val="F7B4A7"/>
                </a:solidFill>
                <a:latin typeface="Arimo Bold"/>
              </a:endParaRPr>
            </a:p>
          </p:txBody>
        </p:sp>
        <p:sp>
          <p:nvSpPr>
            <p:cNvPr id="4" name="TextBox 4"/>
            <p:cNvSpPr txBox="1"/>
            <p:nvPr/>
          </p:nvSpPr>
          <p:spPr>
            <a:xfrm>
              <a:off x="0" y="-71755"/>
              <a:ext cx="13014145" cy="1661795"/>
            </a:xfrm>
            <a:prstGeom prst="rect">
              <a:avLst/>
            </a:prstGeom>
          </p:spPr>
          <p:txBody>
            <a:bodyPr lIns="0" tIns="0" rIns="0" bIns="0" rtlCol="0" anchor="t">
              <a:spAutoFit/>
            </a:bodyPr>
            <a:lstStyle/>
            <a:p>
              <a:pPr algn="ctr">
                <a:lnSpc>
                  <a:spcPts val="3359"/>
                </a:lnSpc>
              </a:pPr>
              <a:r>
                <a:rPr lang="en-US" sz="2400" spc="446" dirty="0">
                  <a:solidFill>
                    <a:srgbClr val="94DDDE"/>
                  </a:solidFill>
                  <a:latin typeface="Josefin Sans Regular"/>
                </a:rPr>
                <a:t>TRƯỜNG ĐẠI HỌC SƯ PHẠM </a:t>
              </a:r>
            </a:p>
            <a:p>
              <a:pPr algn="ctr">
                <a:lnSpc>
                  <a:spcPts val="3359"/>
                </a:lnSpc>
              </a:pPr>
              <a:r>
                <a:rPr lang="en-US" sz="2400" spc="223" dirty="0">
                  <a:solidFill>
                    <a:srgbClr val="94DDDE"/>
                  </a:solidFill>
                  <a:latin typeface="Arimo"/>
                </a:rPr>
                <a:t> ĐÀ NẴNG</a:t>
              </a:r>
            </a:p>
            <a:p>
              <a:pPr algn="ctr">
                <a:lnSpc>
                  <a:spcPts val="3359"/>
                </a:lnSpc>
              </a:pPr>
              <a:r>
                <a:rPr lang="en-US" sz="2400" spc="223" dirty="0">
                  <a:solidFill>
                    <a:srgbClr val="94DDDE"/>
                  </a:solidFill>
                  <a:latin typeface="Arimo"/>
                </a:rPr>
                <a:t> KHOA TIN </a:t>
              </a:r>
              <a:r>
                <a:rPr lang="en-US" sz="2400" spc="223" dirty="0" err="1">
                  <a:solidFill>
                    <a:srgbClr val="94DDDE"/>
                  </a:solidFill>
                  <a:latin typeface="Arimo"/>
                </a:rPr>
                <a:t>học</a:t>
              </a:r>
              <a:endParaRPr lang="en-US" sz="2400" spc="223" dirty="0">
                <a:solidFill>
                  <a:srgbClr val="94DDDE"/>
                </a:solidFill>
                <a:latin typeface="Arimo"/>
              </a:endParaRPr>
            </a:p>
          </p:txBody>
        </p:sp>
        <p:sp>
          <p:nvSpPr>
            <p:cNvPr id="5" name="TextBox 5"/>
            <p:cNvSpPr txBox="1"/>
            <p:nvPr/>
          </p:nvSpPr>
          <p:spPr>
            <a:xfrm>
              <a:off x="0" y="9099502"/>
              <a:ext cx="13014145" cy="1610697"/>
            </a:xfrm>
            <a:prstGeom prst="rect">
              <a:avLst/>
            </a:prstGeom>
          </p:spPr>
          <p:txBody>
            <a:bodyPr lIns="0" tIns="0" rIns="0" bIns="0" rtlCol="0" anchor="t">
              <a:spAutoFit/>
            </a:bodyPr>
            <a:lstStyle/>
            <a:p>
              <a:pPr>
                <a:lnSpc>
                  <a:spcPts val="4759"/>
                </a:lnSpc>
              </a:pPr>
              <a:r>
                <a:rPr lang="en-US" sz="3399" dirty="0" err="1">
                  <a:solidFill>
                    <a:srgbClr val="94DDDE"/>
                  </a:solidFill>
                  <a:latin typeface="Josefin Sans Regular"/>
                </a:rPr>
                <a:t>Giáo</a:t>
              </a:r>
              <a:r>
                <a:rPr lang="en-US" sz="3399" dirty="0">
                  <a:solidFill>
                    <a:srgbClr val="94DDDE"/>
                  </a:solidFill>
                  <a:latin typeface="Josefin Sans Regular"/>
                </a:rPr>
                <a:t> </a:t>
              </a:r>
              <a:r>
                <a:rPr lang="en-US" sz="3399" dirty="0" err="1">
                  <a:solidFill>
                    <a:srgbClr val="94DDDE"/>
                  </a:solidFill>
                  <a:latin typeface="Josefin Sans Regular"/>
                </a:rPr>
                <a:t>viên</a:t>
              </a:r>
              <a:r>
                <a:rPr lang="en-US" sz="3399" dirty="0">
                  <a:solidFill>
                    <a:srgbClr val="94DDDE"/>
                  </a:solidFill>
                  <a:latin typeface="Josefin Sans Regular"/>
                </a:rPr>
                <a:t> </a:t>
              </a:r>
              <a:r>
                <a:rPr lang="en-US" sz="3399" dirty="0" err="1">
                  <a:solidFill>
                    <a:srgbClr val="94DDDE"/>
                  </a:solidFill>
                  <a:latin typeface="Josefin Sans Regular"/>
                </a:rPr>
                <a:t>hướng</a:t>
              </a:r>
              <a:r>
                <a:rPr lang="en-US" sz="3399" dirty="0">
                  <a:solidFill>
                    <a:srgbClr val="94DDDE"/>
                  </a:solidFill>
                  <a:latin typeface="Josefin Sans Regular"/>
                </a:rPr>
                <a:t> </a:t>
              </a:r>
              <a:r>
                <a:rPr lang="en-US" sz="3399" dirty="0" err="1">
                  <a:solidFill>
                    <a:srgbClr val="94DDDE"/>
                  </a:solidFill>
                  <a:latin typeface="Josefin Sans Regular"/>
                </a:rPr>
                <a:t>dẫn</a:t>
              </a:r>
              <a:r>
                <a:rPr lang="en-US" sz="3399" dirty="0">
                  <a:solidFill>
                    <a:srgbClr val="94DDDE"/>
                  </a:solidFill>
                  <a:latin typeface="Josefin Sans Regular"/>
                </a:rPr>
                <a:t>: VÕ CÔNG ĐÌNH</a:t>
              </a:r>
            </a:p>
            <a:p>
              <a:pPr>
                <a:lnSpc>
                  <a:spcPts val="4760"/>
                </a:lnSpc>
              </a:pPr>
              <a:r>
                <a:rPr lang="en-US" sz="3400" dirty="0" err="1">
                  <a:solidFill>
                    <a:srgbClr val="94DDDE"/>
                  </a:solidFill>
                  <a:latin typeface="Josefin Sans Regular"/>
                </a:rPr>
                <a:t>Nhóm</a:t>
              </a:r>
              <a:r>
                <a:rPr lang="en-US" sz="3400" dirty="0">
                  <a:solidFill>
                    <a:srgbClr val="94DDDE"/>
                  </a:solidFill>
                  <a:latin typeface="Josefin Sans Regular"/>
                </a:rPr>
                <a:t> : 10</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2834" y="-1921745"/>
            <a:ext cx="6755642"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03834" y="1790711"/>
            <a:ext cx="1194327" cy="258614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095189" y="2193055"/>
            <a:ext cx="5193041" cy="541968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7148" y="1264426"/>
            <a:ext cx="3144039" cy="244091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872" y="5005800"/>
            <a:ext cx="1894295" cy="4252500"/>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011803" y="7612736"/>
            <a:ext cx="3486358"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943F2510-FFDD-E3B6-5782-4BBA2144B1EC}"/>
              </a:ext>
            </a:extLst>
          </p:cNvPr>
          <p:cNvGrpSpPr/>
          <p:nvPr/>
        </p:nvGrpSpPr>
        <p:grpSpPr>
          <a:xfrm>
            <a:off x="1028699" y="648069"/>
            <a:ext cx="7264302" cy="2345571"/>
            <a:chOff x="0" y="0"/>
            <a:chExt cx="9685736" cy="3127427"/>
          </a:xfrm>
        </p:grpSpPr>
        <p:sp>
          <p:nvSpPr>
            <p:cNvPr id="10" name="TextBox 3">
              <a:extLst>
                <a:ext uri="{FF2B5EF4-FFF2-40B4-BE49-F238E27FC236}">
                  <a16:creationId xmlns:a16="http://schemas.microsoft.com/office/drawing/2014/main" id="{67F017BE-52D4-53F8-1F36-FBDEB52E8F42}"/>
                </a:ext>
              </a:extLst>
            </p:cNvPr>
            <p:cNvSpPr txBox="1"/>
            <p:nvPr/>
          </p:nvSpPr>
          <p:spPr>
            <a:xfrm>
              <a:off x="0" y="0"/>
              <a:ext cx="9685736" cy="1153222"/>
            </a:xfrm>
            <a:prstGeom prst="rect">
              <a:avLst/>
            </a:prstGeom>
          </p:spPr>
          <p:txBody>
            <a:bodyPr lIns="0" tIns="0" rIns="0" bIns="0" rtlCol="0" anchor="t">
              <a:spAutoFit/>
            </a:bodyPr>
            <a:lstStyle/>
            <a:p>
              <a:pPr>
                <a:lnSpc>
                  <a:spcPts val="7880"/>
                </a:lnSpc>
              </a:pPr>
              <a:r>
                <a:rPr lang="en-US" sz="3200" dirty="0">
                  <a:solidFill>
                    <a:schemeClr val="tx2"/>
                  </a:solidFill>
                  <a:latin typeface="Arial" panose="020B0604020202020204" pitchFamily="34" charset="0"/>
                  <a:cs typeface="Arial" panose="020B0604020202020204" pitchFamily="34" charset="0"/>
                </a:rPr>
                <a:t>API LÀ GÌ?</a:t>
              </a:r>
            </a:p>
          </p:txBody>
        </p:sp>
        <p:sp>
          <p:nvSpPr>
            <p:cNvPr id="11" name="TextBox 4">
              <a:extLst>
                <a:ext uri="{FF2B5EF4-FFF2-40B4-BE49-F238E27FC236}">
                  <a16:creationId xmlns:a16="http://schemas.microsoft.com/office/drawing/2014/main" id="{240EBF47-5461-8F3E-3FFB-D55036AC377F}"/>
                </a:ext>
              </a:extLst>
            </p:cNvPr>
            <p:cNvSpPr txBox="1"/>
            <p:nvPr/>
          </p:nvSpPr>
          <p:spPr>
            <a:xfrm>
              <a:off x="0" y="1644970"/>
              <a:ext cx="7515939" cy="1482457"/>
            </a:xfrm>
            <a:prstGeom prst="rect">
              <a:avLst/>
            </a:prstGeom>
          </p:spPr>
          <p:txBody>
            <a:bodyPr lIns="0" tIns="0" rIns="0" bIns="0" rtlCol="0" anchor="t">
              <a:spAutoFit/>
            </a:bodyPr>
            <a:lstStyle/>
            <a:p>
              <a:pPr>
                <a:lnSpc>
                  <a:spcPts val="4223"/>
                </a:lnSpc>
              </a:pPr>
              <a:r>
                <a:rPr lang="en-US" sz="4400" b="1" spc="574" dirty="0">
                  <a:solidFill>
                    <a:schemeClr val="tx2"/>
                  </a:solidFill>
                  <a:latin typeface="Josefin Sans Regular"/>
                </a:rPr>
                <a:t>REST, RESTFUL API LÀ GÌ?</a:t>
              </a:r>
            </a:p>
          </p:txBody>
        </p:sp>
      </p:grpSp>
      <p:grpSp>
        <p:nvGrpSpPr>
          <p:cNvPr id="12" name="Group 5">
            <a:extLst>
              <a:ext uri="{FF2B5EF4-FFF2-40B4-BE49-F238E27FC236}">
                <a16:creationId xmlns:a16="http://schemas.microsoft.com/office/drawing/2014/main" id="{54B899B2-F50B-D609-160B-B0B1A157C2FD}"/>
              </a:ext>
            </a:extLst>
          </p:cNvPr>
          <p:cNvGrpSpPr/>
          <p:nvPr/>
        </p:nvGrpSpPr>
        <p:grpSpPr>
          <a:xfrm>
            <a:off x="9175849" y="1820855"/>
            <a:ext cx="7714897" cy="7485127"/>
            <a:chOff x="0" y="-57151"/>
            <a:chExt cx="10286529" cy="9420561"/>
          </a:xfrm>
        </p:grpSpPr>
        <p:sp>
          <p:nvSpPr>
            <p:cNvPr id="13" name="TextBox 6">
              <a:extLst>
                <a:ext uri="{FF2B5EF4-FFF2-40B4-BE49-F238E27FC236}">
                  <a16:creationId xmlns:a16="http://schemas.microsoft.com/office/drawing/2014/main" id="{21D16F21-7BFD-E397-141D-060F9F8A9466}"/>
                </a:ext>
              </a:extLst>
            </p:cNvPr>
            <p:cNvSpPr txBox="1"/>
            <p:nvPr/>
          </p:nvSpPr>
          <p:spPr>
            <a:xfrm>
              <a:off x="0" y="-57151"/>
              <a:ext cx="10286529" cy="609141"/>
            </a:xfrm>
            <a:prstGeom prst="rect">
              <a:avLst/>
            </a:prstGeom>
          </p:spPr>
          <p:txBody>
            <a:bodyPr lIns="0" tIns="0" rIns="0" bIns="0" rtlCol="0" anchor="t">
              <a:spAutoFit/>
            </a:bodyPr>
            <a:lstStyle/>
            <a:p>
              <a:pPr>
                <a:lnSpc>
                  <a:spcPts val="3919"/>
                </a:lnSpc>
              </a:pPr>
              <a:r>
                <a:rPr lang="en-US" sz="2800" b="1" dirty="0">
                  <a:solidFill>
                    <a:schemeClr val="tx2"/>
                  </a:solidFill>
                  <a:latin typeface="Arial" panose="020B0604020202020204" pitchFamily="34" charset="0"/>
                  <a:cs typeface="Arial" panose="020B0604020202020204" pitchFamily="34" charset="0"/>
                </a:rPr>
                <a:t>REST, RESTFUL </a:t>
              </a:r>
              <a:r>
                <a:rPr lang="en-US" sz="2800" b="1" dirty="0" err="1">
                  <a:solidFill>
                    <a:schemeClr val="tx2"/>
                  </a:solidFill>
                  <a:latin typeface="Arial" panose="020B0604020202020204" pitchFamily="34" charset="0"/>
                  <a:cs typeface="Arial" panose="020B0604020202020204" pitchFamily="34" charset="0"/>
                </a:rPr>
                <a:t>là</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gì</a:t>
              </a:r>
              <a:r>
                <a:rPr lang="en-US" sz="2800" b="1" dirty="0">
                  <a:solidFill>
                    <a:schemeClr val="tx2"/>
                  </a:solidFill>
                  <a:latin typeface="Arial" panose="020B0604020202020204" pitchFamily="34" charset="0"/>
                  <a:cs typeface="Arial" panose="020B0604020202020204" pitchFamily="34" charset="0"/>
                </a:rPr>
                <a:t> ?</a:t>
              </a:r>
            </a:p>
          </p:txBody>
        </p:sp>
        <p:sp>
          <p:nvSpPr>
            <p:cNvPr id="14" name="TextBox 7">
              <a:extLst>
                <a:ext uri="{FF2B5EF4-FFF2-40B4-BE49-F238E27FC236}">
                  <a16:creationId xmlns:a16="http://schemas.microsoft.com/office/drawing/2014/main" id="{5EC46E90-2050-7809-3103-5F1A3239D80A}"/>
                </a:ext>
              </a:extLst>
            </p:cNvPr>
            <p:cNvSpPr txBox="1"/>
            <p:nvPr/>
          </p:nvSpPr>
          <p:spPr>
            <a:xfrm>
              <a:off x="0" y="872994"/>
              <a:ext cx="10286529" cy="8490416"/>
            </a:xfrm>
            <a:prstGeom prst="rect">
              <a:avLst/>
            </a:prstGeom>
          </p:spPr>
          <p:txBody>
            <a:bodyPr lIns="0" tIns="0" rIns="0" bIns="0" rtlCol="0" anchor="t">
              <a:spAutoFit/>
            </a:bodyPr>
            <a:lstStyle/>
            <a:p>
              <a:pPr algn="just">
                <a:lnSpc>
                  <a:spcPct val="150000"/>
                </a:lnSpc>
              </a:pP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a:effectLst/>
                  <a:latin typeface="Josefin Sans Regular" panose="020B0604020202020204" charset="0"/>
                  <a:ea typeface="Calibri" panose="020F0502020204030204" pitchFamily="34" charset="0"/>
                  <a:cs typeface="Times New Roman" panose="02020603050405020304" pitchFamily="18" charset="0"/>
                </a:rPr>
                <a:t>   </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Representational State Transfer,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hoặc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REST,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mô</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tả</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kiểu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kiến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trúc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cho</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dịch</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vụ</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web. REST bao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gồm</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tập</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hợp</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tiêu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chuẩn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hoặc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ràng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buộc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để</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chia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sẻ</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dữ</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liệu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giữa</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hệ</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thống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khác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nhau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và</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hệ</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thống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cài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đặt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REST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được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gọi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là</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RESTful. REST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là</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khái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niệm</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trừu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tượng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không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phải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là</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ngôn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ngữ</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framework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hoặc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kiểu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phần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mềm</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nào</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đó</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a:t>
              </a:r>
              <a:endParaRPr lang="vi-VN"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endParaRPr>
            </a:p>
            <a:p>
              <a:pPr algn="just">
                <a:lnSpc>
                  <a:spcPct val="150000"/>
                </a:lnSpc>
              </a:pP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REST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giống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như</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bộ</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sưu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tập</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vinyl so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với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sử</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dụng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dịch</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vụ</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phát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nhạc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trực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tuyến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Với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bộ</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sưu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tập</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vinyl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vật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lý</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mỗi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bản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ghi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phải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được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nhân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lên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toàn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bộ</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để</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chia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sẻ</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và</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phân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phối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bản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sao</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Tuy</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nhiên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với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dịch</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vụ</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phát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trực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tuyến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cùng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bản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nhạc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có</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thể</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được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chia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sẻ</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vĩnh</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viễn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thông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qua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tham</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chiếu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đến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dữ</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liệu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như</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tiêu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đề</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bài</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hát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Trong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trường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hợp</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này</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phát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nhạc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trực</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tuyến</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là</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dịch</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vụ</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RESTful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và</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bộ</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sưu</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tập</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vinyl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là</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dịch</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vụ</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a:t>
              </a:r>
              <a:r>
                <a:rPr lang="en-US" sz="2100" dirty="0" err="1">
                  <a:solidFill>
                    <a:schemeClr val="tx2"/>
                  </a:solidFill>
                  <a:effectLst/>
                  <a:latin typeface="Josefin Sans Regular" panose="020B0604020202020204" charset="0"/>
                  <a:ea typeface="Calibri" panose="020F0502020204030204" pitchFamily="34" charset="0"/>
                  <a:cs typeface="Times New Roman" panose="02020603050405020304" pitchFamily="18" charset="0"/>
                </a:rPr>
                <a:t>không</a:t>
              </a:r>
              <a:r>
                <a:rPr lang="en-US" sz="21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 RESTful.</a:t>
              </a:r>
              <a:endParaRPr lang="en-US" sz="2100" dirty="0">
                <a:solidFill>
                  <a:schemeClr val="tx2"/>
                </a:solidFill>
                <a:latin typeface="Josefin Sans Regular" panose="020B0604020202020204" charset="0"/>
                <a:ea typeface="Calibri" panose="020F0502020204030204" pitchFamily="34" charset="0"/>
                <a:cs typeface="Times New Roman" panose="02020603050405020304" pitchFamily="18" charset="0"/>
              </a:endParaRPr>
            </a:p>
          </p:txBody>
        </p:sp>
      </p:grpSp>
      <p:grpSp>
        <p:nvGrpSpPr>
          <p:cNvPr id="15" name="Group 8">
            <a:extLst>
              <a:ext uri="{FF2B5EF4-FFF2-40B4-BE49-F238E27FC236}">
                <a16:creationId xmlns:a16="http://schemas.microsoft.com/office/drawing/2014/main" id="{F93C72B2-5AF4-0659-6F49-48711B75D5D5}"/>
              </a:ext>
            </a:extLst>
          </p:cNvPr>
          <p:cNvGrpSpPr/>
          <p:nvPr/>
        </p:nvGrpSpPr>
        <p:grpSpPr>
          <a:xfrm>
            <a:off x="681051" y="3722219"/>
            <a:ext cx="7959597" cy="5834192"/>
            <a:chOff x="-11120796" y="128054"/>
            <a:chExt cx="10553464" cy="7778923"/>
          </a:xfrm>
        </p:grpSpPr>
        <p:sp>
          <p:nvSpPr>
            <p:cNvPr id="16" name="TextBox 9">
              <a:extLst>
                <a:ext uri="{FF2B5EF4-FFF2-40B4-BE49-F238E27FC236}">
                  <a16:creationId xmlns:a16="http://schemas.microsoft.com/office/drawing/2014/main" id="{7E31A4BB-CF4C-8222-A256-B92C1BDDB10A}"/>
                </a:ext>
              </a:extLst>
            </p:cNvPr>
            <p:cNvSpPr txBox="1"/>
            <p:nvPr/>
          </p:nvSpPr>
          <p:spPr>
            <a:xfrm>
              <a:off x="-10853861" y="128054"/>
              <a:ext cx="10286529" cy="609141"/>
            </a:xfrm>
            <a:prstGeom prst="rect">
              <a:avLst/>
            </a:prstGeom>
          </p:spPr>
          <p:txBody>
            <a:bodyPr lIns="0" tIns="0" rIns="0" bIns="0" rtlCol="0" anchor="t">
              <a:spAutoFit/>
            </a:bodyPr>
            <a:lstStyle/>
            <a:p>
              <a:pPr>
                <a:lnSpc>
                  <a:spcPts val="3919"/>
                </a:lnSpc>
              </a:pPr>
              <a:r>
                <a:rPr lang="en-US" sz="2800" b="1" dirty="0" err="1">
                  <a:solidFill>
                    <a:schemeClr val="tx2"/>
                  </a:solidFill>
                  <a:latin typeface="Arial" panose="020B0604020202020204" pitchFamily="34" charset="0"/>
                  <a:cs typeface="Arial" panose="020B0604020202020204" pitchFamily="34" charset="0"/>
                </a:rPr>
                <a:t>Các</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nguyên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tắc</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của</a:t>
              </a:r>
              <a:r>
                <a:rPr lang="en-US" sz="2800" b="1" dirty="0">
                  <a:solidFill>
                    <a:schemeClr val="tx2"/>
                  </a:solidFill>
                  <a:latin typeface="Arial" panose="020B0604020202020204" pitchFamily="34" charset="0"/>
                  <a:cs typeface="Arial" panose="020B0604020202020204" pitchFamily="34" charset="0"/>
                </a:rPr>
                <a:t> REST, RESTFUL API ?</a:t>
              </a:r>
            </a:p>
          </p:txBody>
        </p:sp>
        <p:sp>
          <p:nvSpPr>
            <p:cNvPr id="17" name="TextBox 10">
              <a:extLst>
                <a:ext uri="{FF2B5EF4-FFF2-40B4-BE49-F238E27FC236}">
                  <a16:creationId xmlns:a16="http://schemas.microsoft.com/office/drawing/2014/main" id="{29D5E23A-003D-C14F-82E2-A3F6B8166C8C}"/>
                </a:ext>
              </a:extLst>
            </p:cNvPr>
            <p:cNvSpPr txBox="1"/>
            <p:nvPr/>
          </p:nvSpPr>
          <p:spPr>
            <a:xfrm>
              <a:off x="-11120796" y="959690"/>
              <a:ext cx="10229021" cy="6947287"/>
            </a:xfrm>
            <a:prstGeom prst="rect">
              <a:avLst/>
            </a:prstGeom>
          </p:spPr>
          <p:txBody>
            <a:bodyPr wrap="square" lIns="0" tIns="0" rIns="0" bIns="0" rtlCol="0" anchor="t">
              <a:spAutoFit/>
            </a:bodyPr>
            <a:lstStyle/>
            <a:p>
              <a:pPr marL="342900" lvl="0" indent="-342900" algn="just">
                <a:lnSpc>
                  <a:spcPct val="150000"/>
                </a:lnSpc>
                <a:buFont typeface="+mj-lt"/>
                <a:buAutoNum type="arabicPeriod"/>
              </a:pPr>
              <a:r>
                <a:rPr lang="en-US" sz="19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Uniform Interface</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Giao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giống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URI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nói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dẫn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thanh</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duyệt</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9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Client-Server</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tách</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mối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server,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nơi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trữ</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client,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gửi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phản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hồi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9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Stateless Interactions</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Tất</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lẻ</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phụ</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thái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session.</a:t>
              </a:r>
              <a:endParaRPr lang="vi-VN"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9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Cacheable</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Client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server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cache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9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Layered System</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Client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server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trung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chẳng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load-balancer.</a:t>
              </a:r>
              <a:endParaRPr lang="vi-VN"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9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Code on Demand (Optional)</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client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tải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code,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bên</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19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19" name="Picture 11">
            <a:extLst>
              <a:ext uri="{FF2B5EF4-FFF2-40B4-BE49-F238E27FC236}">
                <a16:creationId xmlns:a16="http://schemas.microsoft.com/office/drawing/2014/main" id="{D43C1733-DB71-E400-131B-947F268782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78000" y="-1671432"/>
            <a:ext cx="3810000" cy="3976281"/>
          </a:xfrm>
          <a:prstGeom prst="rect">
            <a:avLst/>
          </a:prstGeom>
        </p:spPr>
      </p:pic>
    </p:spTree>
    <p:extLst>
      <p:ext uri="{BB962C8B-B14F-4D97-AF65-F5344CB8AC3E}">
        <p14:creationId xmlns:p14="http://schemas.microsoft.com/office/powerpoint/2010/main" val="21654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49522" y="2282867"/>
            <a:ext cx="7406794" cy="6371977"/>
            <a:chOff x="-25400" y="-19051"/>
            <a:chExt cx="9875726" cy="8495969"/>
          </a:xfrm>
        </p:grpSpPr>
        <p:sp>
          <p:nvSpPr>
            <p:cNvPr id="3" name="TextBox 3"/>
            <p:cNvSpPr txBox="1"/>
            <p:nvPr/>
          </p:nvSpPr>
          <p:spPr>
            <a:xfrm>
              <a:off x="0" y="-19051"/>
              <a:ext cx="9850326" cy="1236577"/>
            </a:xfrm>
            <a:prstGeom prst="rect">
              <a:avLst/>
            </a:prstGeom>
          </p:spPr>
          <p:txBody>
            <a:bodyPr lIns="0" tIns="0" rIns="0" bIns="0" rtlCol="0" anchor="t">
              <a:spAutoFit/>
            </a:bodyPr>
            <a:lstStyle/>
            <a:p>
              <a:pPr algn="ctr">
                <a:lnSpc>
                  <a:spcPts val="7680"/>
                </a:lnSpc>
              </a:pPr>
              <a:r>
                <a:rPr lang="en-US" sz="6400" b="1" dirty="0">
                  <a:solidFill>
                    <a:srgbClr val="2B4B82"/>
                  </a:solidFill>
                  <a:latin typeface="Arial" panose="020B0604020202020204" pitchFamily="34" charset="0"/>
                  <a:cs typeface="Arial" panose="020B0604020202020204" pitchFamily="34" charset="0"/>
                </a:rPr>
                <a:t>WEB API LÀ GÌ ?</a:t>
              </a:r>
            </a:p>
          </p:txBody>
        </p:sp>
        <p:sp>
          <p:nvSpPr>
            <p:cNvPr id="4" name="TextBox 4"/>
            <p:cNvSpPr txBox="1"/>
            <p:nvPr/>
          </p:nvSpPr>
          <p:spPr>
            <a:xfrm>
              <a:off x="-25400" y="2124752"/>
              <a:ext cx="9850326" cy="6352166"/>
            </a:xfrm>
            <a:prstGeom prst="rect">
              <a:avLst/>
            </a:prstGeom>
          </p:spPr>
          <p:txBody>
            <a:bodyPr lIns="0" tIns="0" rIns="0" bIns="0" rtlCol="0" anchor="t">
              <a:spAutoFit/>
            </a:bodyPr>
            <a:lstStyle/>
            <a:p>
              <a:pPr marL="518160" lvl="1" indent="-259080">
                <a:lnSpc>
                  <a:spcPts val="3359"/>
                </a:lnSpc>
                <a:buFont typeface="Arial"/>
                <a:buChar char="•"/>
              </a:pPr>
              <a:r>
                <a:rPr lang="en-US" sz="2000" dirty="0">
                  <a:solidFill>
                    <a:schemeClr val="tx2"/>
                  </a:solidFill>
                  <a:effectLst/>
                  <a:latin typeface="Josefin Sans Regular" panose="020B0604020202020204" charset="0"/>
                  <a:ea typeface="Calibri" panose="020F0502020204030204" pitchFamily="34" charset="0"/>
                </a:rPr>
                <a:t>Web API hay ASP.NET Web API </a:t>
              </a:r>
              <a:r>
                <a:rPr lang="en-US" sz="2000" dirty="0" err="1">
                  <a:solidFill>
                    <a:schemeClr val="tx2"/>
                  </a:solidFill>
                  <a:effectLst/>
                  <a:latin typeface="Josefin Sans Regular" panose="020B0604020202020204" charset="0"/>
                  <a:ea typeface="Calibri" panose="020F0502020204030204" pitchFamily="34" charset="0"/>
                </a:rPr>
                <a:t>là</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một</a:t>
              </a:r>
              <a:r>
                <a:rPr lang="en-US" sz="2000" dirty="0">
                  <a:solidFill>
                    <a:schemeClr val="tx2"/>
                  </a:solidFill>
                  <a:effectLst/>
                  <a:latin typeface="Josefin Sans Regular" panose="020B0604020202020204" charset="0"/>
                  <a:ea typeface="Calibri" panose="020F0502020204030204" pitchFamily="34" charset="0"/>
                </a:rPr>
                <a:t> framework </a:t>
              </a:r>
              <a:r>
                <a:rPr lang="en-US" sz="2000" dirty="0" err="1">
                  <a:solidFill>
                    <a:schemeClr val="tx2"/>
                  </a:solidFill>
                  <a:effectLst/>
                  <a:latin typeface="Josefin Sans Regular" panose="020B0604020202020204" charset="0"/>
                  <a:ea typeface="Calibri" panose="020F0502020204030204" pitchFamily="34" charset="0"/>
                </a:rPr>
                <a:t>dùng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để</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kiến</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thiết</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xây</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dựng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và</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lập</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trình</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những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dịch</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vụ</a:t>
              </a:r>
              <a:r>
                <a:rPr lang="en-US" sz="2000" dirty="0">
                  <a:solidFill>
                    <a:schemeClr val="tx2"/>
                  </a:solidFill>
                  <a:effectLst/>
                  <a:latin typeface="Josefin Sans Regular" panose="020B0604020202020204" charset="0"/>
                  <a:ea typeface="Calibri" panose="020F0502020204030204" pitchFamily="34" charset="0"/>
                </a:rPr>
                <a:t> web HTTP.</a:t>
              </a:r>
            </a:p>
            <a:p>
              <a:pPr marL="518160" lvl="1" indent="-259080">
                <a:lnSpc>
                  <a:spcPts val="3359"/>
                </a:lnSpc>
                <a:buFont typeface="Arial"/>
                <a:buChar char="•"/>
              </a:pP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Nó</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có</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dạng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là</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một</a:t>
              </a:r>
              <a:r>
                <a:rPr lang="en-US" sz="2000" dirty="0">
                  <a:solidFill>
                    <a:schemeClr val="tx2"/>
                  </a:solidFill>
                  <a:effectLst/>
                  <a:latin typeface="Josefin Sans Regular" panose="020B0604020202020204" charset="0"/>
                  <a:ea typeface="Calibri" panose="020F0502020204030204" pitchFamily="34" charset="0"/>
                </a:rPr>
                <a:t> RESTful API </a:t>
              </a:r>
              <a:r>
                <a:rPr lang="en-US" sz="2000" dirty="0" err="1">
                  <a:solidFill>
                    <a:schemeClr val="tx2"/>
                  </a:solidFill>
                  <a:effectLst/>
                  <a:latin typeface="Josefin Sans Regular" panose="020B0604020202020204" charset="0"/>
                  <a:ea typeface="Calibri" panose="020F0502020204030204" pitchFamily="34" charset="0"/>
                </a:rPr>
                <a:t>văn</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minh</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quy</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tụ</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đủ</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những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điều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kiện</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kèm</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theo</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của</a:t>
              </a:r>
              <a:r>
                <a:rPr lang="en-US" sz="2000" dirty="0">
                  <a:solidFill>
                    <a:schemeClr val="tx2"/>
                  </a:solidFill>
                  <a:effectLst/>
                  <a:latin typeface="Josefin Sans Regular" panose="020B0604020202020204" charset="0"/>
                  <a:ea typeface="Calibri" panose="020F0502020204030204" pitchFamily="34" charset="0"/>
                </a:rPr>
                <a:t> REST </a:t>
              </a:r>
              <a:r>
                <a:rPr lang="en-US" sz="2000" dirty="0" err="1">
                  <a:solidFill>
                    <a:schemeClr val="tx2"/>
                  </a:solidFill>
                  <a:effectLst/>
                  <a:latin typeface="Josefin Sans Regular" panose="020B0604020202020204" charset="0"/>
                  <a:ea typeface="Calibri" panose="020F0502020204030204" pitchFamily="34" charset="0"/>
                </a:rPr>
                <a:t>cũng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như</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những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tiêu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chuẩn</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tựa</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như</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được</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tối</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ưu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cho</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những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dịch</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vụ</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trực</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tuyến</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cũng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như</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ứng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dụng</a:t>
              </a:r>
              <a:r>
                <a:rPr lang="en-US" sz="2000" dirty="0">
                  <a:solidFill>
                    <a:schemeClr val="tx2"/>
                  </a:solidFill>
                  <a:effectLst/>
                  <a:latin typeface="Josefin Sans Regular" panose="020B0604020202020204" charset="0"/>
                  <a:ea typeface="Calibri" panose="020F0502020204030204" pitchFamily="34" charset="0"/>
                </a:rPr>
                <a:t> web </a:t>
              </a:r>
              <a:r>
                <a:rPr lang="en-US" sz="2000" dirty="0" err="1">
                  <a:solidFill>
                    <a:schemeClr val="tx2"/>
                  </a:solidFill>
                  <a:effectLst/>
                  <a:latin typeface="Josefin Sans Regular" panose="020B0604020202020204" charset="0"/>
                  <a:ea typeface="Calibri" panose="020F0502020204030204" pitchFamily="34" charset="0"/>
                </a:rPr>
                <a:t>lúc</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bấy</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giờ</a:t>
              </a:r>
              <a:r>
                <a:rPr lang="en-US" sz="2000" dirty="0">
                  <a:solidFill>
                    <a:schemeClr val="tx2"/>
                  </a:solidFill>
                  <a:effectLst/>
                  <a:latin typeface="Josefin Sans Regular" panose="020B0604020202020204" charset="0"/>
                  <a:ea typeface="Calibri" panose="020F0502020204030204" pitchFamily="34" charset="0"/>
                </a:rPr>
                <a:t>. </a:t>
              </a:r>
            </a:p>
            <a:p>
              <a:pPr marL="518160" lvl="1" indent="-259080">
                <a:lnSpc>
                  <a:spcPts val="3359"/>
                </a:lnSpc>
                <a:buFont typeface="Arial"/>
                <a:buChar char="•"/>
              </a:pPr>
              <a:r>
                <a:rPr lang="en-US" sz="2000" dirty="0">
                  <a:solidFill>
                    <a:schemeClr val="tx2"/>
                  </a:solidFill>
                  <a:effectLst/>
                  <a:latin typeface="Josefin Sans Regular" panose="020B0604020202020204" charset="0"/>
                  <a:ea typeface="Calibri" panose="020F0502020204030204" pitchFamily="34" charset="0"/>
                </a:rPr>
                <a:t>Web API </a:t>
              </a:r>
              <a:r>
                <a:rPr lang="en-US" sz="2000" dirty="0" err="1">
                  <a:solidFill>
                    <a:schemeClr val="tx2"/>
                  </a:solidFill>
                  <a:effectLst/>
                  <a:latin typeface="Josefin Sans Regular" panose="020B0604020202020204" charset="0"/>
                  <a:ea typeface="Calibri" panose="020F0502020204030204" pitchFamily="34" charset="0"/>
                </a:rPr>
                <a:t>chiếm</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hữu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những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ưu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điểm</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tiêu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biểu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vượt</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trội</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mà</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một</a:t>
              </a:r>
              <a:r>
                <a:rPr lang="en-US" sz="2000" dirty="0">
                  <a:solidFill>
                    <a:schemeClr val="tx2"/>
                  </a:solidFill>
                  <a:effectLst/>
                  <a:latin typeface="Josefin Sans Regular" panose="020B0604020202020204" charset="0"/>
                  <a:ea typeface="Calibri" panose="020F0502020204030204" pitchFamily="34" charset="0"/>
                </a:rPr>
                <a:t> API </a:t>
              </a:r>
              <a:r>
                <a:rPr lang="en-US" sz="2000" dirty="0" err="1">
                  <a:solidFill>
                    <a:schemeClr val="tx2"/>
                  </a:solidFill>
                  <a:effectLst/>
                  <a:latin typeface="Josefin Sans Regular" panose="020B0604020202020204" charset="0"/>
                  <a:ea typeface="Calibri" panose="020F0502020204030204" pitchFamily="34" charset="0"/>
                </a:rPr>
                <a:t>cũ</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có</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cùng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nhiều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ưu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điểm</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mới</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tuyệt</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vời</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giúp</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nó</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nhận</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được</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nhiều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sự</a:t>
              </a:r>
              <a:r>
                <a:rPr lang="en-US" sz="2000" dirty="0">
                  <a:solidFill>
                    <a:schemeClr val="tx2"/>
                  </a:solidFill>
                  <a:effectLst/>
                  <a:latin typeface="Josefin Sans Regular" panose="020B0604020202020204" charset="0"/>
                  <a:ea typeface="Calibri" panose="020F0502020204030204" pitchFamily="34" charset="0"/>
                </a:rPr>
                <a:t> tin </a:t>
              </a:r>
              <a:r>
                <a:rPr lang="en-US" sz="2000" dirty="0" err="1">
                  <a:solidFill>
                    <a:schemeClr val="tx2"/>
                  </a:solidFill>
                  <a:effectLst/>
                  <a:latin typeface="Josefin Sans Regular" panose="020B0604020202020204" charset="0"/>
                  <a:ea typeface="Calibri" panose="020F0502020204030204" pitchFamily="34" charset="0"/>
                </a:rPr>
                <a:t>yêu</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từ</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những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nhà</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tăng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trưởng</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và</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lập</a:t>
              </a:r>
              <a:r>
                <a:rPr lang="en-US" sz="2000" dirty="0">
                  <a:solidFill>
                    <a:schemeClr val="tx2"/>
                  </a:solidFill>
                  <a:effectLst/>
                  <a:latin typeface="Josefin Sans Regular" panose="020B0604020202020204" charset="0"/>
                  <a:ea typeface="Calibri" panose="020F0502020204030204" pitchFamily="34" charset="0"/>
                </a:rPr>
                <a:t> </a:t>
              </a:r>
              <a:r>
                <a:rPr lang="en-US" sz="2000" dirty="0" err="1">
                  <a:solidFill>
                    <a:schemeClr val="tx2"/>
                  </a:solidFill>
                  <a:effectLst/>
                  <a:latin typeface="Josefin Sans Regular" panose="020B0604020202020204" charset="0"/>
                  <a:ea typeface="Calibri" panose="020F0502020204030204" pitchFamily="34" charset="0"/>
                </a:rPr>
                <a:t>trình</a:t>
              </a:r>
              <a:r>
                <a:rPr lang="en-US" sz="2000" dirty="0">
                  <a:solidFill>
                    <a:schemeClr val="tx2"/>
                  </a:solidFill>
                  <a:effectLst/>
                  <a:latin typeface="Josefin Sans Regular" panose="020B0604020202020204" charset="0"/>
                  <a:ea typeface="Calibri" panose="020F0502020204030204" pitchFamily="34" charset="0"/>
                </a:rPr>
                <a:t> website.</a:t>
              </a:r>
              <a:endParaRPr lang="en-US" sz="2800" dirty="0">
                <a:solidFill>
                  <a:schemeClr val="tx2"/>
                </a:solidFill>
                <a:latin typeface="Josefin Sans Regular" panose="020B0604020202020204" charset="0"/>
              </a:endParaRPr>
            </a:p>
          </p:txBody>
        </p:sp>
      </p:grpSp>
      <p:grpSp>
        <p:nvGrpSpPr>
          <p:cNvPr id="5" name="Group 5"/>
          <p:cNvGrpSpPr/>
          <p:nvPr/>
        </p:nvGrpSpPr>
        <p:grpSpPr>
          <a:xfrm>
            <a:off x="10935023" y="2060703"/>
            <a:ext cx="6365470" cy="8128431"/>
            <a:chOff x="-31752" y="-381367"/>
            <a:chExt cx="8487293" cy="10837905"/>
          </a:xfrm>
        </p:grpSpPr>
        <p:sp>
          <p:nvSpPr>
            <p:cNvPr id="6" name="TextBox 6"/>
            <p:cNvSpPr txBox="1"/>
            <p:nvPr/>
          </p:nvSpPr>
          <p:spPr>
            <a:xfrm>
              <a:off x="-31751" y="-381367"/>
              <a:ext cx="8487292" cy="1197678"/>
            </a:xfrm>
            <a:prstGeom prst="rect">
              <a:avLst/>
            </a:prstGeom>
          </p:spPr>
          <p:txBody>
            <a:bodyPr lIns="0" tIns="0" rIns="0" bIns="0" rtlCol="0" anchor="t">
              <a:spAutoFit/>
            </a:bodyPr>
            <a:lstStyle/>
            <a:p>
              <a:pPr algn="ctr">
                <a:lnSpc>
                  <a:spcPts val="7680"/>
                </a:lnSpc>
              </a:pPr>
              <a:r>
                <a:rPr lang="en-US" sz="5400" b="1" dirty="0">
                  <a:solidFill>
                    <a:srgbClr val="2B4B82"/>
                  </a:solidFill>
                  <a:latin typeface="Arial" panose="020B0604020202020204" pitchFamily="34" charset="0"/>
                  <a:cs typeface="Arial" panose="020B0604020202020204" pitchFamily="34" charset="0"/>
                </a:rPr>
                <a:t>ƯU ĐIỂM WEB API </a:t>
              </a:r>
            </a:p>
          </p:txBody>
        </p:sp>
        <p:sp>
          <p:nvSpPr>
            <p:cNvPr id="7" name="TextBox 7"/>
            <p:cNvSpPr txBox="1"/>
            <p:nvPr/>
          </p:nvSpPr>
          <p:spPr>
            <a:xfrm>
              <a:off x="-31752" y="1151429"/>
              <a:ext cx="8487292" cy="9305109"/>
            </a:xfrm>
            <a:prstGeom prst="rect">
              <a:avLst/>
            </a:prstGeom>
          </p:spPr>
          <p:txBody>
            <a:bodyPr lIns="0" tIns="0" rIns="0" bIns="0" rtlCol="0" anchor="t">
              <a:spAutoFit/>
            </a:bodyPr>
            <a:lstStyle/>
            <a:p>
              <a:pPr marL="342900" lvl="0" indent="-342900">
                <a:lnSpc>
                  <a:spcPct val="150000"/>
                </a:lnSpc>
                <a:buFont typeface="Arial" panose="020B0604020202020204" pitchFamily="34" charset="0"/>
                <a:buChar char="•"/>
              </a:pPr>
              <a:r>
                <a:rPr lang="vi-VN" sz="19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Dễ viết, tinh chỉnh tốt hơn so với các framework WCF, Web service trước đây</a:t>
              </a:r>
            </a:p>
            <a:p>
              <a:pPr marL="342900" lvl="0" indent="-342900">
                <a:lnSpc>
                  <a:spcPct val="150000"/>
                </a:lnSpc>
                <a:buFont typeface="Arial" panose="020B0604020202020204" pitchFamily="34" charset="0"/>
                <a:buChar char="•"/>
              </a:pPr>
              <a:r>
                <a:rPr lang="vi-VN" sz="19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Nâng cao trải nghiệm người dùng nhờ UX thân thiện</a:t>
              </a:r>
            </a:p>
            <a:p>
              <a:pPr marL="342900" lvl="0" indent="-342900">
                <a:lnSpc>
                  <a:spcPct val="150000"/>
                </a:lnSpc>
                <a:buFont typeface="Arial" panose="020B0604020202020204" pitchFamily="34" charset="0"/>
                <a:buChar char="•"/>
              </a:pPr>
              <a:r>
                <a:rPr lang="vi-VN" sz="19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Thỏa mãn những tiêu chuẩn phổ biến về REST và HTTP</a:t>
              </a:r>
            </a:p>
            <a:p>
              <a:pPr marL="342900" lvl="0" indent="-342900">
                <a:lnSpc>
                  <a:spcPct val="150000"/>
                </a:lnSpc>
                <a:buFont typeface="Arial" panose="020B0604020202020204" pitchFamily="34" charset="0"/>
                <a:buChar char="•"/>
              </a:pPr>
              <a:r>
                <a:rPr lang="vi-VN" sz="19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Hỗ trợ tốt các tính năng và thành phần của HTTP như: caching, versioning, HttpRequestMessage, HttpResponseMessage,…các MVC như: routing, container, controller,…</a:t>
              </a:r>
            </a:p>
            <a:p>
              <a:pPr marL="342900" lvl="0" indent="-342900">
                <a:lnSpc>
                  <a:spcPct val="150000"/>
                </a:lnSpc>
                <a:buFont typeface="Arial" panose="020B0604020202020204" pitchFamily="34" charset="0"/>
                <a:buChar char="•"/>
              </a:pPr>
              <a:r>
                <a:rPr lang="vi-VN" sz="19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Khả năng bảo mật cao, xác nhận 2 chiều khi có request</a:t>
              </a:r>
            </a:p>
            <a:p>
              <a:pPr marL="342900" lvl="0" indent="-342900">
                <a:lnSpc>
                  <a:spcPct val="150000"/>
                </a:lnSpc>
                <a:buFont typeface="Arial" panose="020B0604020202020204" pitchFamily="34" charset="0"/>
                <a:buChar char="•"/>
              </a:pPr>
              <a:r>
                <a:rPr lang="vi-VN" sz="19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Dữ liệu trả về ở nhiều định dạng phổ biến khác nhau từ XML cho tới JSON</a:t>
              </a:r>
            </a:p>
            <a:p>
              <a:pPr marL="342900" lvl="0" indent="-342900">
                <a:lnSpc>
                  <a:spcPct val="150000"/>
                </a:lnSpc>
                <a:buFont typeface="Arial" panose="020B0604020202020204" pitchFamily="34" charset="0"/>
                <a:buChar char="•"/>
              </a:pPr>
              <a:r>
                <a:rPr lang="vi-VN" sz="1900" dirty="0">
                  <a:solidFill>
                    <a:schemeClr val="tx2"/>
                  </a:solidFill>
                  <a:effectLst/>
                  <a:latin typeface="Josefin Sans Regular" panose="020B0604020202020204" charset="0"/>
                  <a:ea typeface="Calibri" panose="020F0502020204030204" pitchFamily="34" charset="0"/>
                  <a:cs typeface="Times New Roman" panose="02020603050405020304" pitchFamily="18" charset="0"/>
                </a:rPr>
                <a:t>Host được nhiều loại client khác nhau từ ứng dụng nền web cho tới các phần mềm desktop,…</a:t>
              </a:r>
            </a:p>
            <a:p>
              <a:pPr>
                <a:lnSpc>
                  <a:spcPts val="3359"/>
                </a:lnSpc>
              </a:pPr>
              <a:endParaRPr lang="en-US" sz="1900" dirty="0">
                <a:solidFill>
                  <a:schemeClr val="tx2"/>
                </a:solidFill>
                <a:latin typeface="Josefin Sans Regular" panose="020B0604020202020204" charset="0"/>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1"/>
            <a:ext cx="4597438" cy="2595568"/>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7"/>
            <a:ext cx="2076668" cy="1165524"/>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3857696"/>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315325"/>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6746166">
            <a:off x="8494116" y="2836595"/>
            <a:ext cx="2303107" cy="2277982"/>
          </a:xfrm>
          <a:prstGeom prst="rect">
            <a:avLst/>
          </a:prstGeom>
        </p:spPr>
      </p:pic>
    </p:spTree>
    <p:extLst>
      <p:ext uri="{BB962C8B-B14F-4D97-AF65-F5344CB8AC3E}">
        <p14:creationId xmlns:p14="http://schemas.microsoft.com/office/powerpoint/2010/main" val="335401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9B2F8F9-A037-00D8-DDE8-74D84925468D}"/>
              </a:ext>
            </a:extLst>
          </p:cNvPr>
          <p:cNvGrpSpPr/>
          <p:nvPr/>
        </p:nvGrpSpPr>
        <p:grpSpPr>
          <a:xfrm>
            <a:off x="5105400" y="190500"/>
            <a:ext cx="12573001" cy="9829800"/>
            <a:chOff x="-30736" y="-60959"/>
            <a:chExt cx="6324113" cy="5436120"/>
          </a:xfrm>
        </p:grpSpPr>
        <p:sp>
          <p:nvSpPr>
            <p:cNvPr id="7" name="Text Box 3">
              <a:extLst>
                <a:ext uri="{FF2B5EF4-FFF2-40B4-BE49-F238E27FC236}">
                  <a16:creationId xmlns:a16="http://schemas.microsoft.com/office/drawing/2014/main" id="{D0E647DE-6C79-46CC-6D44-DE5F1954CFBD}"/>
                </a:ext>
              </a:extLst>
            </p:cNvPr>
            <p:cNvSpPr txBox="1"/>
            <p:nvPr/>
          </p:nvSpPr>
          <p:spPr>
            <a:xfrm>
              <a:off x="-30736" y="2946927"/>
              <a:ext cx="1504950" cy="186524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50000"/>
                </a:lnSpc>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users:</a:t>
              </a:r>
              <a:br>
                <a:rPr lang="en-US" sz="1400" u="sng"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user_id</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name</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username</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date_of_birth</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gender</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phone</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address</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password</a:t>
              </a:r>
            </a:p>
            <a:p>
              <a:pPr>
                <a:lnSpc>
                  <a:spcPct val="150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email</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11317054-C2CF-A8B2-BCFA-5123A7F3E8CB}"/>
                </a:ext>
              </a:extLst>
            </p:cNvPr>
            <p:cNvGrpSpPr/>
            <p:nvPr/>
          </p:nvGrpSpPr>
          <p:grpSpPr>
            <a:xfrm>
              <a:off x="0" y="-60959"/>
              <a:ext cx="6293377" cy="5436120"/>
              <a:chOff x="0" y="-60959"/>
              <a:chExt cx="6293377" cy="5436120"/>
            </a:xfrm>
          </p:grpSpPr>
          <p:sp>
            <p:nvSpPr>
              <p:cNvPr id="11" name="Text Box 2">
                <a:extLst>
                  <a:ext uri="{FF2B5EF4-FFF2-40B4-BE49-F238E27FC236}">
                    <a16:creationId xmlns:a16="http://schemas.microsoft.com/office/drawing/2014/main" id="{8C1214A1-68D9-49B2-7A32-C07BD95D12FF}"/>
                  </a:ext>
                </a:extLst>
              </p:cNvPr>
              <p:cNvSpPr txBox="1"/>
              <p:nvPr/>
            </p:nvSpPr>
            <p:spPr>
              <a:xfrm>
                <a:off x="4952758" y="1080760"/>
                <a:ext cx="1340619" cy="204938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2" spcCol="0" rtlCol="0" fromWordArt="0" anchor="t" anchorCtr="0" forceAA="0" compatLnSpc="1">
                <a:prstTxWarp prst="textNoShape">
                  <a:avLst/>
                </a:prstTxWarp>
                <a:noAutofit/>
              </a:bodyPr>
              <a:lstStyle/>
              <a:p>
                <a:pPr>
                  <a:lnSpc>
                    <a:spcPct val="150000"/>
                  </a:lnSpc>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orders:</a:t>
                </a:r>
                <a:br>
                  <a:rPr lang="en-US" sz="1400" u="sng"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order_id</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Product_id</a:t>
                </a:r>
              </a:p>
              <a:p>
                <a:pPr>
                  <a:lnSpc>
                    <a:spcPct val="150000"/>
                  </a:lnSpc>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user_id</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countInStock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orderItems</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shippingAddress</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paymentMethod</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taxPrice</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shippingPrice</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totalPrice</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grpSp>
            <p:nvGrpSpPr>
              <p:cNvPr id="12" name="Group 11">
                <a:extLst>
                  <a:ext uri="{FF2B5EF4-FFF2-40B4-BE49-F238E27FC236}">
                    <a16:creationId xmlns:a16="http://schemas.microsoft.com/office/drawing/2014/main" id="{F808551B-BE8D-7C05-645E-524D412605D0}"/>
                  </a:ext>
                </a:extLst>
              </p:cNvPr>
              <p:cNvGrpSpPr/>
              <p:nvPr/>
            </p:nvGrpSpPr>
            <p:grpSpPr>
              <a:xfrm>
                <a:off x="0" y="-60959"/>
                <a:ext cx="3733799" cy="5436120"/>
                <a:chOff x="0" y="-60959"/>
                <a:chExt cx="3733799" cy="5436120"/>
              </a:xfrm>
            </p:grpSpPr>
            <p:sp>
              <p:nvSpPr>
                <p:cNvPr id="15" name="Text Box 1">
                  <a:extLst>
                    <a:ext uri="{FF2B5EF4-FFF2-40B4-BE49-F238E27FC236}">
                      <a16:creationId xmlns:a16="http://schemas.microsoft.com/office/drawing/2014/main" id="{90312A0F-3C76-8872-F6F8-E01111FA6B59}"/>
                    </a:ext>
                  </a:extLst>
                </p:cNvPr>
                <p:cNvSpPr txBox="1"/>
                <p:nvPr/>
              </p:nvSpPr>
              <p:spPr>
                <a:xfrm>
                  <a:off x="0" y="-60959"/>
                  <a:ext cx="1504950" cy="1960842"/>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50000"/>
                    </a:lnSpc>
                  </a:pPr>
                  <a:r>
                    <a:rPr lang="vi-VN" sz="1400" b="1" dirty="0">
                      <a:effectLst/>
                      <a:latin typeface="Times New Roman" panose="02020603050405020304" pitchFamily="18" charset="0"/>
                      <a:ea typeface="Calibri" panose="020F0502020204030204" pitchFamily="34" charset="0"/>
                      <a:cs typeface="Times New Roman" panose="02020603050405020304" pitchFamily="18" charset="0"/>
                    </a:rPr>
                    <a:t>detail_product:</a:t>
                  </a:r>
                  <a:b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detail_id</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product_id</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image</a:t>
                  </a:r>
                </a:p>
                <a:p>
                  <a:pPr>
                    <a:lnSpc>
                      <a:spcPct val="150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name</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price</a:t>
                  </a:r>
                </a:p>
                <a:p>
                  <a:pPr>
                    <a:lnSpc>
                      <a:spcPct val="150000"/>
                    </a:lnSpc>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vi-VN" sz="1400" dirty="0">
                      <a:effectLst/>
                      <a:latin typeface="Times New Roman" panose="02020603050405020304" pitchFamily="18" charset="0"/>
                      <a:ea typeface="Times New Roman" panose="02020603050405020304" pitchFamily="18" charset="0"/>
                      <a:cs typeface="Times New Roman" panose="02020603050405020304" pitchFamily="18" charset="0"/>
                    </a:rPr>
                    <a:t>rating</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numReviews</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countInStock</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40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 Box 5">
                  <a:extLst>
                    <a:ext uri="{FF2B5EF4-FFF2-40B4-BE49-F238E27FC236}">
                      <a16:creationId xmlns:a16="http://schemas.microsoft.com/office/drawing/2014/main" id="{53021AAE-AE48-60A2-FB10-4517D8B09D86}"/>
                    </a:ext>
                  </a:extLst>
                </p:cNvPr>
                <p:cNvSpPr txBox="1"/>
                <p:nvPr/>
              </p:nvSpPr>
              <p:spPr>
                <a:xfrm>
                  <a:off x="2162175" y="411480"/>
                  <a:ext cx="1524000" cy="1621234"/>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50000"/>
                    </a:lnSpc>
                    <a:spcAft>
                      <a:spcPts val="800"/>
                    </a:spcAft>
                  </a:pPr>
                  <a:r>
                    <a:rPr lang="vi-VN" sz="1400" b="1" dirty="0">
                      <a:effectLst/>
                      <a:latin typeface="Times New Roman" panose="02020603050405020304" pitchFamily="18" charset="0"/>
                      <a:ea typeface="Calibri" panose="020F0502020204030204" pitchFamily="34" charset="0"/>
                      <a:cs typeface="Times New Roman" panose="02020603050405020304" pitchFamily="18" charset="0"/>
                    </a:rPr>
                    <a:t>product:</a:t>
                  </a:r>
                  <a:b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Product_id</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catalog_id</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name</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image</a:t>
                  </a:r>
                </a:p>
                <a:p>
                  <a:pPr>
                    <a:lnSpc>
                      <a:spcPct val="150000"/>
                    </a:lnSpc>
                  </a:pPr>
                  <a:r>
                    <a:rPr lang="vi-VN" sz="1400" dirty="0">
                      <a:effectLst/>
                      <a:latin typeface="Times New Roman" panose="02020603050405020304" pitchFamily="18" charset="0"/>
                      <a:ea typeface="Times New Roman" panose="02020603050405020304" pitchFamily="18" charset="0"/>
                      <a:cs typeface="Times New Roman" panose="02020603050405020304" pitchFamily="18" charset="0"/>
                    </a:rPr>
                    <a:t>rating</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numReviews</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price</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 Box 6">
                  <a:extLst>
                    <a:ext uri="{FF2B5EF4-FFF2-40B4-BE49-F238E27FC236}">
                      <a16:creationId xmlns:a16="http://schemas.microsoft.com/office/drawing/2014/main" id="{5FEC0A05-50E9-C981-99EC-4F86449EFDC3}"/>
                    </a:ext>
                  </a:extLst>
                </p:cNvPr>
                <p:cNvSpPr txBox="1"/>
                <p:nvPr/>
              </p:nvSpPr>
              <p:spPr>
                <a:xfrm>
                  <a:off x="2190750" y="2238374"/>
                  <a:ext cx="1504950" cy="78676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50000"/>
                    </a:lnSpc>
                    <a:spcAft>
                      <a:spcPts val="800"/>
                    </a:spcAft>
                  </a:pPr>
                  <a:r>
                    <a:rPr lang="vi-VN" sz="1400" b="1" dirty="0">
                      <a:effectLst/>
                      <a:latin typeface="Times New Roman" panose="02020603050405020304" pitchFamily="18" charset="0"/>
                      <a:ea typeface="Calibri" panose="020F0502020204030204" pitchFamily="34" charset="0"/>
                      <a:cs typeface="Times New Roman" panose="02020603050405020304" pitchFamily="18" charset="0"/>
                    </a:rPr>
                    <a:t>catalogs:</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Catalog_id</a:t>
                  </a:r>
                  <a:br>
                    <a:rPr lang="vi-VN" sz="1400" dirty="0">
                      <a:effectLst/>
                      <a:latin typeface="Times New Roman" panose="02020603050405020304" pitchFamily="18" charset="0"/>
                      <a:ea typeface="Calibri" panose="020F0502020204030204" pitchFamily="34" charset="0"/>
                      <a:cs typeface="Times New Roman" panose="02020603050405020304" pitchFamily="18" charset="0"/>
                    </a:rPr>
                  </a:b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name</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8" name="Elbow Connector 7">
                  <a:extLst>
                    <a:ext uri="{FF2B5EF4-FFF2-40B4-BE49-F238E27FC236}">
                      <a16:creationId xmlns:a16="http://schemas.microsoft.com/office/drawing/2014/main" id="{CD0D64CB-D3D3-38BC-F4C2-4855DC7ACB71}"/>
                    </a:ext>
                  </a:extLst>
                </p:cNvPr>
                <p:cNvCxnSpPr>
                  <a:cxnSpLocks/>
                </p:cNvCxnSpPr>
                <p:nvPr/>
              </p:nvCxnSpPr>
              <p:spPr>
                <a:xfrm>
                  <a:off x="1514475" y="485775"/>
                  <a:ext cx="676275" cy="21380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8">
                  <a:extLst>
                    <a:ext uri="{FF2B5EF4-FFF2-40B4-BE49-F238E27FC236}">
                      <a16:creationId xmlns:a16="http://schemas.microsoft.com/office/drawing/2014/main" id="{949CF7AD-9E65-5EF9-9F2A-0BD06F2342B6}"/>
                    </a:ext>
                  </a:extLst>
                </p:cNvPr>
                <p:cNvGrpSpPr/>
                <p:nvPr/>
              </p:nvGrpSpPr>
              <p:grpSpPr>
                <a:xfrm>
                  <a:off x="2000646" y="919461"/>
                  <a:ext cx="180579" cy="1652289"/>
                  <a:chOff x="2000646" y="919461"/>
                  <a:chExt cx="180579" cy="1652289"/>
                </a:xfrm>
              </p:grpSpPr>
              <p:cxnSp>
                <p:nvCxnSpPr>
                  <p:cNvPr id="21" name="Straight Connector 20">
                    <a:extLst>
                      <a:ext uri="{FF2B5EF4-FFF2-40B4-BE49-F238E27FC236}">
                        <a16:creationId xmlns:a16="http://schemas.microsoft.com/office/drawing/2014/main" id="{C1B32C5C-3D62-DDBF-34E8-151424AA777B}"/>
                      </a:ext>
                    </a:extLst>
                  </p:cNvPr>
                  <p:cNvCxnSpPr/>
                  <p:nvPr/>
                </p:nvCxnSpPr>
                <p:spPr>
                  <a:xfrm flipH="1">
                    <a:off x="2009775" y="2571750"/>
                    <a:ext cx="171450" cy="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A0AD3A64-36B8-C139-9705-3BAB16D940F2}"/>
                      </a:ext>
                    </a:extLst>
                  </p:cNvPr>
                  <p:cNvCxnSpPr>
                    <a:cxnSpLocks/>
                  </p:cNvCxnSpPr>
                  <p:nvPr/>
                </p:nvCxnSpPr>
                <p:spPr>
                  <a:xfrm flipH="1" flipV="1">
                    <a:off x="2009623" y="919461"/>
                    <a:ext cx="151" cy="1652289"/>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615FDD18-9533-D0D6-DAE2-8A5B03474F55}"/>
                      </a:ext>
                    </a:extLst>
                  </p:cNvPr>
                  <p:cNvCxnSpPr>
                    <a:cxnSpLocks/>
                  </p:cNvCxnSpPr>
                  <p:nvPr/>
                </p:nvCxnSpPr>
                <p:spPr>
                  <a:xfrm>
                    <a:off x="2000646" y="919462"/>
                    <a:ext cx="1615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0" name="Text Box 60">
                  <a:extLst>
                    <a:ext uri="{FF2B5EF4-FFF2-40B4-BE49-F238E27FC236}">
                      <a16:creationId xmlns:a16="http://schemas.microsoft.com/office/drawing/2014/main" id="{CD2BF661-1144-B6B5-1427-A12AE2E2E88D}"/>
                    </a:ext>
                  </a:extLst>
                </p:cNvPr>
                <p:cNvSpPr txBox="1"/>
                <p:nvPr/>
              </p:nvSpPr>
              <p:spPr>
                <a:xfrm>
                  <a:off x="2228849" y="4689361"/>
                  <a:ext cx="1504950" cy="6858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Feedback</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id</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chude</a:t>
                  </a:r>
                </a:p>
              </p:txBody>
            </p:sp>
          </p:grpSp>
          <p:cxnSp>
            <p:nvCxnSpPr>
              <p:cNvPr id="13" name="Elbow Connector 16">
                <a:extLst>
                  <a:ext uri="{FF2B5EF4-FFF2-40B4-BE49-F238E27FC236}">
                    <a16:creationId xmlns:a16="http://schemas.microsoft.com/office/drawing/2014/main" id="{CEDD4895-B487-3291-101A-4331733B8A01}"/>
                  </a:ext>
                </a:extLst>
              </p:cNvPr>
              <p:cNvCxnSpPr/>
              <p:nvPr/>
            </p:nvCxnSpPr>
            <p:spPr>
              <a:xfrm>
                <a:off x="3686028" y="800091"/>
                <a:ext cx="1266579" cy="75269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4" name="Elbow Connector 17">
                <a:extLst>
                  <a:ext uri="{FF2B5EF4-FFF2-40B4-BE49-F238E27FC236}">
                    <a16:creationId xmlns:a16="http://schemas.microsoft.com/office/drawing/2014/main" id="{D3980935-9D0F-C625-18BC-142D9DDF9F3D}"/>
                  </a:ext>
                </a:extLst>
              </p:cNvPr>
              <p:cNvCxnSpPr/>
              <p:nvPr/>
            </p:nvCxnSpPr>
            <p:spPr>
              <a:xfrm flipV="1">
                <a:off x="1474096" y="1731385"/>
                <a:ext cx="3478707" cy="1530795"/>
              </a:xfrm>
              <a:prstGeom prst="bentConnector3">
                <a:avLst>
                  <a:gd name="adj1" fmla="val 72969"/>
                </a:avLst>
              </a:prstGeom>
              <a:ln>
                <a:tailEnd type="triangle"/>
              </a:ln>
            </p:spPr>
            <p:style>
              <a:lnRef idx="3">
                <a:schemeClr val="dk1"/>
              </a:lnRef>
              <a:fillRef idx="0">
                <a:schemeClr val="dk1"/>
              </a:fillRef>
              <a:effectRef idx="2">
                <a:schemeClr val="dk1"/>
              </a:effectRef>
              <a:fontRef idx="minor">
                <a:schemeClr val="tx1"/>
              </a:fontRef>
            </p:style>
          </p:cxnSp>
        </p:grpSp>
        <p:sp>
          <p:nvSpPr>
            <p:cNvPr id="9" name="Text Box 58">
              <a:extLst>
                <a:ext uri="{FF2B5EF4-FFF2-40B4-BE49-F238E27FC236}">
                  <a16:creationId xmlns:a16="http://schemas.microsoft.com/office/drawing/2014/main" id="{705654F2-E777-3336-52FF-0911A239D97B}"/>
                </a:ext>
              </a:extLst>
            </p:cNvPr>
            <p:cNvSpPr txBox="1"/>
            <p:nvPr/>
          </p:nvSpPr>
          <p:spPr>
            <a:xfrm>
              <a:off x="4848225" y="3524251"/>
              <a:ext cx="985216" cy="185091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400" b="1" dirty="0" err="1">
                  <a:effectLst/>
                  <a:latin typeface="Times New Roman" panose="02020603050405020304" pitchFamily="18" charset="0"/>
                  <a:ea typeface="Calibri" panose="020F0502020204030204" pitchFamily="34" charset="0"/>
                  <a:cs typeface="Times New Roman" panose="02020603050405020304" pitchFamily="18" charset="0"/>
                </a:rPr>
                <a:t>detail_report</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vi-VN" sz="1400" u="sng" dirty="0">
                  <a:effectLst/>
                  <a:latin typeface="Times New Roman" panose="02020603050405020304" pitchFamily="18" charset="0"/>
                  <a:ea typeface="Calibri" panose="020F0502020204030204" pitchFamily="34" charset="0"/>
                  <a:cs typeface="Times New Roman" panose="02020603050405020304" pitchFamily="18" charset="0"/>
                </a:rPr>
                <a:t>id</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title</a:t>
              </a:r>
            </a:p>
            <a:p>
              <a:pPr>
                <a:lnSpc>
                  <a:spcPct val="107000"/>
                </a:lnSpc>
                <a:spcAft>
                  <a:spcPts val="8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name</a:t>
              </a:r>
            </a:p>
            <a:p>
              <a:pPr>
                <a:lnSpc>
                  <a:spcPct val="107000"/>
                </a:lnSpc>
                <a:spcAft>
                  <a:spcPts val="8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detail</a:t>
              </a:r>
            </a:p>
            <a:p>
              <a:pPr>
                <a:lnSpc>
                  <a:spcPct val="107000"/>
                </a:lnSpc>
                <a:spcAft>
                  <a:spcPts val="8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email</a:t>
              </a:r>
            </a:p>
            <a:p>
              <a:pPr>
                <a:lnSpc>
                  <a:spcPct val="107000"/>
                </a:lnSpc>
                <a:spcAft>
                  <a:spcPts val="8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phone</a:t>
              </a:r>
            </a:p>
            <a:p>
              <a:pPr>
                <a:lnSpc>
                  <a:spcPct val="107000"/>
                </a:lnSpc>
                <a:spcAft>
                  <a:spcPts val="8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id_chude</a:t>
              </a:r>
            </a:p>
            <a:p>
              <a:pPr>
                <a:lnSpc>
                  <a:spcPct val="107000"/>
                </a:lnSpc>
                <a:spcAft>
                  <a:spcPts val="8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status</a:t>
              </a:r>
            </a:p>
          </p:txBody>
        </p:sp>
        <p:cxnSp>
          <p:nvCxnSpPr>
            <p:cNvPr id="10" name="Elbow Connector 61">
              <a:extLst>
                <a:ext uri="{FF2B5EF4-FFF2-40B4-BE49-F238E27FC236}">
                  <a16:creationId xmlns:a16="http://schemas.microsoft.com/office/drawing/2014/main" id="{E339BAAF-1E33-C455-96BC-C02BDED5B62C}"/>
                </a:ext>
              </a:extLst>
            </p:cNvPr>
            <p:cNvCxnSpPr>
              <a:stCxn id="20" idx="3"/>
            </p:cNvCxnSpPr>
            <p:nvPr/>
          </p:nvCxnSpPr>
          <p:spPr>
            <a:xfrm flipV="1">
              <a:off x="3733651" y="4946997"/>
              <a:ext cx="1114381" cy="8521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grpSp>
      <p:sp>
        <p:nvSpPr>
          <p:cNvPr id="24" name="TextBox 5">
            <a:extLst>
              <a:ext uri="{FF2B5EF4-FFF2-40B4-BE49-F238E27FC236}">
                <a16:creationId xmlns:a16="http://schemas.microsoft.com/office/drawing/2014/main" id="{6187DDA4-1112-DFDC-9E74-C68B2481D669}"/>
              </a:ext>
            </a:extLst>
          </p:cNvPr>
          <p:cNvSpPr txBox="1"/>
          <p:nvPr/>
        </p:nvSpPr>
        <p:spPr>
          <a:xfrm>
            <a:off x="328260" y="2409938"/>
            <a:ext cx="3470508" cy="5232202"/>
          </a:xfrm>
          <a:prstGeom prst="rect">
            <a:avLst/>
          </a:prstGeom>
        </p:spPr>
        <p:txBody>
          <a:bodyPr wrap="square" lIns="0" tIns="0" rIns="0" bIns="0" rtlCol="0" anchor="t">
            <a:spAutoFit/>
          </a:bodyPr>
          <a:lstStyle/>
          <a:p>
            <a:pPr>
              <a:lnSpc>
                <a:spcPts val="10200"/>
              </a:lnSpc>
            </a:pPr>
            <a:r>
              <a:rPr lang="en-US" sz="8500" b="1" dirty="0">
                <a:solidFill>
                  <a:srgbClr val="F7B4A7"/>
                </a:solidFill>
                <a:latin typeface="Arial" panose="020B0604020202020204" pitchFamily="34" charset="0"/>
                <a:cs typeface="Arial" panose="020B0604020202020204" pitchFamily="34" charset="0"/>
              </a:rPr>
              <a:t>LƯỢC ĐỒ QUAN HỆ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E88F80-D1A3-4E71-A82D-6CCC898373DB}"/>
              </a:ext>
            </a:extLst>
          </p:cNvPr>
          <p:cNvSpPr txBox="1"/>
          <p:nvPr/>
        </p:nvSpPr>
        <p:spPr>
          <a:xfrm>
            <a:off x="4953000" y="225865"/>
            <a:ext cx="7086600" cy="955967"/>
          </a:xfrm>
          <a:prstGeom prst="rect">
            <a:avLst/>
          </a:prstGeom>
        </p:spPr>
        <p:txBody>
          <a:bodyPr wrap="square" lIns="0" tIns="0" rIns="0" bIns="0" rtlCol="0" anchor="t">
            <a:spAutoFit/>
          </a:bodyPr>
          <a:lstStyle/>
          <a:p>
            <a:pPr algn="ctr">
              <a:lnSpc>
                <a:spcPts val="8255"/>
              </a:lnSpc>
            </a:pPr>
            <a:r>
              <a:rPr lang="en-US" sz="5400" b="1" dirty="0">
                <a:solidFill>
                  <a:srgbClr val="F7B4A7"/>
                </a:solidFill>
                <a:latin typeface="Arial" panose="020B0604020202020204" pitchFamily="34" charset="0"/>
                <a:cs typeface="Arial" panose="020B0604020202020204" pitchFamily="34" charset="0"/>
              </a:rPr>
              <a:t>CHI TIẾT CÁC BẢNG:</a:t>
            </a:r>
          </a:p>
        </p:txBody>
      </p:sp>
      <p:graphicFrame>
        <p:nvGraphicFramePr>
          <p:cNvPr id="2" name="Table 1">
            <a:extLst>
              <a:ext uri="{FF2B5EF4-FFF2-40B4-BE49-F238E27FC236}">
                <a16:creationId xmlns:a16="http://schemas.microsoft.com/office/drawing/2014/main" id="{583C6C0D-D93A-C555-87B2-17D98F435588}"/>
              </a:ext>
            </a:extLst>
          </p:cNvPr>
          <p:cNvGraphicFramePr>
            <a:graphicFrameLocks noGrp="1"/>
          </p:cNvGraphicFramePr>
          <p:nvPr>
            <p:extLst>
              <p:ext uri="{D42A27DB-BD31-4B8C-83A1-F6EECF244321}">
                <p14:modId xmlns:p14="http://schemas.microsoft.com/office/powerpoint/2010/main" val="82003769"/>
              </p:ext>
            </p:extLst>
          </p:nvPr>
        </p:nvGraphicFramePr>
        <p:xfrm>
          <a:off x="534469" y="1940292"/>
          <a:ext cx="7162800" cy="3848925"/>
        </p:xfrm>
        <a:graphic>
          <a:graphicData uri="http://schemas.openxmlformats.org/drawingml/2006/table">
            <a:tbl>
              <a:tblPr firstRow="1" firstCol="1" bandRow="1">
                <a:tableStyleId>{5C22544A-7EE6-4342-B048-85BDC9FD1C3A}</a:tableStyleId>
              </a:tblPr>
              <a:tblGrid>
                <a:gridCol w="503911">
                  <a:extLst>
                    <a:ext uri="{9D8B030D-6E8A-4147-A177-3AD203B41FA5}">
                      <a16:colId xmlns:a16="http://schemas.microsoft.com/office/drawing/2014/main" val="958295927"/>
                    </a:ext>
                  </a:extLst>
                </a:gridCol>
                <a:gridCol w="648192">
                  <a:extLst>
                    <a:ext uri="{9D8B030D-6E8A-4147-A177-3AD203B41FA5}">
                      <a16:colId xmlns:a16="http://schemas.microsoft.com/office/drawing/2014/main" val="2260099506"/>
                    </a:ext>
                  </a:extLst>
                </a:gridCol>
                <a:gridCol w="1511736">
                  <a:extLst>
                    <a:ext uri="{9D8B030D-6E8A-4147-A177-3AD203B41FA5}">
                      <a16:colId xmlns:a16="http://schemas.microsoft.com/office/drawing/2014/main" val="3035474373"/>
                    </a:ext>
                  </a:extLst>
                </a:gridCol>
                <a:gridCol w="1511025">
                  <a:extLst>
                    <a:ext uri="{9D8B030D-6E8A-4147-A177-3AD203B41FA5}">
                      <a16:colId xmlns:a16="http://schemas.microsoft.com/office/drawing/2014/main" val="2848908012"/>
                    </a:ext>
                  </a:extLst>
                </a:gridCol>
                <a:gridCol w="906900">
                  <a:extLst>
                    <a:ext uri="{9D8B030D-6E8A-4147-A177-3AD203B41FA5}">
                      <a16:colId xmlns:a16="http://schemas.microsoft.com/office/drawing/2014/main" val="2638601842"/>
                    </a:ext>
                  </a:extLst>
                </a:gridCol>
                <a:gridCol w="2081036">
                  <a:extLst>
                    <a:ext uri="{9D8B030D-6E8A-4147-A177-3AD203B41FA5}">
                      <a16:colId xmlns:a16="http://schemas.microsoft.com/office/drawing/2014/main" val="336210756"/>
                    </a:ext>
                  </a:extLst>
                </a:gridCol>
              </a:tblGrid>
              <a:tr h="384303">
                <a:tc>
                  <a:txBody>
                    <a:bodyPr/>
                    <a:lstStyle/>
                    <a:p>
                      <a:pPr algn="ctr">
                        <a:lnSpc>
                          <a:spcPct val="150000"/>
                        </a:lnSpc>
                        <a:spcBef>
                          <a:spcPts val="600"/>
                        </a:spcBef>
                        <a:spcAft>
                          <a:spcPts val="800"/>
                        </a:spcAft>
                      </a:pPr>
                      <a:r>
                        <a:rPr lang="vi-VN" sz="1400">
                          <a:effectLst/>
                        </a:rPr>
                        <a:t>TT</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dirty="0">
                          <a:effectLst/>
                        </a:rPr>
                        <a:t>Khóa</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trường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Kiểu dữ liệu</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Mô tả</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8087218"/>
                  </a:ext>
                </a:extLst>
              </a:tr>
              <a:tr h="384303">
                <a:tc>
                  <a:txBody>
                    <a:bodyPr/>
                    <a:lstStyle/>
                    <a:p>
                      <a:pPr algn="ctr">
                        <a:lnSpc>
                          <a:spcPct val="150000"/>
                        </a:lnSpc>
                        <a:spcBef>
                          <a:spcPts val="600"/>
                        </a:spcBef>
                        <a:spcAft>
                          <a:spcPts val="800"/>
                        </a:spcAft>
                      </a:pPr>
                      <a:r>
                        <a:rPr lang="vi-VN" sz="1400">
                          <a:effectLst/>
                        </a:rPr>
                        <a:t>1</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User_id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người dùng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9259093"/>
                  </a:ext>
                </a:extLst>
              </a:tr>
              <a:tr h="384303">
                <a:tc>
                  <a:txBody>
                    <a:bodyPr/>
                    <a:lstStyle/>
                    <a:p>
                      <a:pPr algn="ctr">
                        <a:lnSpc>
                          <a:spcPct val="150000"/>
                        </a:lnSpc>
                        <a:spcBef>
                          <a:spcPts val="600"/>
                        </a:spcBef>
                        <a:spcAft>
                          <a:spcPts val="800"/>
                        </a:spcAft>
                      </a:pPr>
                      <a:r>
                        <a:rPr lang="vi-VN" sz="1400">
                          <a:effectLst/>
                        </a:rPr>
                        <a:t>2</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Name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Varchar(100)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Họ tên người dùng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2440684"/>
                  </a:ext>
                </a:extLst>
              </a:tr>
              <a:tr h="384303">
                <a:tc>
                  <a:txBody>
                    <a:bodyPr/>
                    <a:lstStyle/>
                    <a:p>
                      <a:pPr algn="ctr">
                        <a:lnSpc>
                          <a:spcPct val="150000"/>
                        </a:lnSpc>
                        <a:spcBef>
                          <a:spcPts val="600"/>
                        </a:spcBef>
                        <a:spcAft>
                          <a:spcPts val="800"/>
                        </a:spcAft>
                      </a:pPr>
                      <a:r>
                        <a:rPr lang="vi-VN" sz="1400">
                          <a:effectLst/>
                        </a:rPr>
                        <a:t>3</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username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Varchar(100)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tài khoản</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9024621"/>
                  </a:ext>
                </a:extLst>
              </a:tr>
              <a:tr h="384303">
                <a:tc>
                  <a:txBody>
                    <a:bodyPr/>
                    <a:lstStyle/>
                    <a:p>
                      <a:pPr algn="ctr">
                        <a:lnSpc>
                          <a:spcPct val="150000"/>
                        </a:lnSpc>
                        <a:spcBef>
                          <a:spcPts val="600"/>
                        </a:spcBef>
                        <a:spcAft>
                          <a:spcPts val="800"/>
                        </a:spcAft>
                      </a:pPr>
                      <a:r>
                        <a:rPr lang="vi-VN" sz="1400">
                          <a:effectLst/>
                        </a:rPr>
                        <a:t>4</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Date_of_birth</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Date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dirty="0">
                          <a:effectLst/>
                        </a:rPr>
                        <a:t>Ngày sinh</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3966082"/>
                  </a:ext>
                </a:extLst>
              </a:tr>
              <a:tr h="384303">
                <a:tc>
                  <a:txBody>
                    <a:bodyPr/>
                    <a:lstStyle/>
                    <a:p>
                      <a:pPr algn="ctr">
                        <a:lnSpc>
                          <a:spcPct val="150000"/>
                        </a:lnSpc>
                        <a:spcBef>
                          <a:spcPts val="600"/>
                        </a:spcBef>
                        <a:spcAft>
                          <a:spcPts val="800"/>
                        </a:spcAft>
                      </a:pPr>
                      <a:r>
                        <a:rPr lang="vi-VN" sz="1400">
                          <a:effectLst/>
                        </a:rPr>
                        <a:t>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Gender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Varchar(10)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Giới tính</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6361608"/>
                  </a:ext>
                </a:extLst>
              </a:tr>
              <a:tr h="384303">
                <a:tc>
                  <a:txBody>
                    <a:bodyPr/>
                    <a:lstStyle/>
                    <a:p>
                      <a:pPr algn="ctr">
                        <a:lnSpc>
                          <a:spcPct val="150000"/>
                        </a:lnSpc>
                        <a:spcBef>
                          <a:spcPts val="600"/>
                        </a:spcBef>
                        <a:spcAft>
                          <a:spcPts val="800"/>
                        </a:spcAft>
                      </a:pPr>
                      <a:r>
                        <a:rPr lang="vi-VN" sz="1400">
                          <a:effectLst/>
                        </a:rPr>
                        <a:t>6</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Phone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Varchar(15)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Số điện thoại</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0342647"/>
                  </a:ext>
                </a:extLst>
              </a:tr>
              <a:tr h="384303">
                <a:tc>
                  <a:txBody>
                    <a:bodyPr/>
                    <a:lstStyle/>
                    <a:p>
                      <a:pPr algn="ctr">
                        <a:lnSpc>
                          <a:spcPct val="150000"/>
                        </a:lnSpc>
                        <a:spcBef>
                          <a:spcPts val="600"/>
                        </a:spcBef>
                        <a:spcAft>
                          <a:spcPts val="800"/>
                        </a:spcAft>
                      </a:pPr>
                      <a:r>
                        <a:rPr lang="vi-VN" sz="1400">
                          <a:effectLst/>
                        </a:rPr>
                        <a:t>7</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address</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Varchar(120)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Địa chỉ</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0325565"/>
                  </a:ext>
                </a:extLst>
              </a:tr>
              <a:tr h="384303">
                <a:tc>
                  <a:txBody>
                    <a:bodyPr/>
                    <a:lstStyle/>
                    <a:p>
                      <a:pPr algn="ctr">
                        <a:lnSpc>
                          <a:spcPct val="150000"/>
                        </a:lnSpc>
                        <a:spcBef>
                          <a:spcPts val="600"/>
                        </a:spcBef>
                        <a:spcAft>
                          <a:spcPts val="800"/>
                        </a:spcAft>
                      </a:pPr>
                      <a:r>
                        <a:rPr lang="vi-VN" sz="1400">
                          <a:effectLst/>
                        </a:rPr>
                        <a:t>8</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password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Varchar(40)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Mật khẩu</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4118490"/>
                  </a:ext>
                </a:extLst>
              </a:tr>
              <a:tr h="390198">
                <a:tc>
                  <a:txBody>
                    <a:bodyPr/>
                    <a:lstStyle/>
                    <a:p>
                      <a:pPr algn="ctr">
                        <a:lnSpc>
                          <a:spcPct val="150000"/>
                        </a:lnSpc>
                        <a:spcBef>
                          <a:spcPts val="600"/>
                        </a:spcBef>
                        <a:spcAft>
                          <a:spcPts val="800"/>
                        </a:spcAft>
                      </a:pPr>
                      <a:r>
                        <a:rPr lang="vi-VN" sz="1400">
                          <a:effectLst/>
                        </a:rPr>
                        <a:t>9</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email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Varchar(120)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dirty="0" err="1">
                          <a:effectLst/>
                        </a:rPr>
                        <a:t>Địa</a:t>
                      </a:r>
                      <a:r>
                        <a:rPr lang="en-US" sz="1400" dirty="0">
                          <a:effectLst/>
                        </a:rPr>
                        <a:t> </a:t>
                      </a:r>
                      <a:r>
                        <a:rPr lang="en-US" sz="1400" dirty="0" err="1">
                          <a:effectLst/>
                        </a:rPr>
                        <a:t>chỉ</a:t>
                      </a:r>
                      <a:r>
                        <a:rPr lang="en-US" sz="1400" dirty="0">
                          <a:effectLst/>
                        </a:rPr>
                        <a:t> email</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6184524"/>
                  </a:ext>
                </a:extLst>
              </a:tr>
            </a:tbl>
          </a:graphicData>
        </a:graphic>
      </p:graphicFrame>
      <p:graphicFrame>
        <p:nvGraphicFramePr>
          <p:cNvPr id="6" name="Table 5">
            <a:extLst>
              <a:ext uri="{FF2B5EF4-FFF2-40B4-BE49-F238E27FC236}">
                <a16:creationId xmlns:a16="http://schemas.microsoft.com/office/drawing/2014/main" id="{E140B2BC-9E31-A0D0-AAC8-214BD3E730B5}"/>
              </a:ext>
            </a:extLst>
          </p:cNvPr>
          <p:cNvGraphicFramePr>
            <a:graphicFrameLocks noGrp="1"/>
          </p:cNvGraphicFramePr>
          <p:nvPr>
            <p:extLst>
              <p:ext uri="{D42A27DB-BD31-4B8C-83A1-F6EECF244321}">
                <p14:modId xmlns:p14="http://schemas.microsoft.com/office/powerpoint/2010/main" val="3134571768"/>
              </p:ext>
            </p:extLst>
          </p:nvPr>
        </p:nvGraphicFramePr>
        <p:xfrm>
          <a:off x="9135399" y="1924856"/>
          <a:ext cx="7552401" cy="3376306"/>
        </p:xfrm>
        <a:graphic>
          <a:graphicData uri="http://schemas.openxmlformats.org/drawingml/2006/table">
            <a:tbl>
              <a:tblPr firstRow="1" firstCol="1" bandRow="1">
                <a:tableStyleId>{5C22544A-7EE6-4342-B048-85BDC9FD1C3A}</a:tableStyleId>
              </a:tblPr>
              <a:tblGrid>
                <a:gridCol w="531320">
                  <a:extLst>
                    <a:ext uri="{9D8B030D-6E8A-4147-A177-3AD203B41FA5}">
                      <a16:colId xmlns:a16="http://schemas.microsoft.com/office/drawing/2014/main" val="226204488"/>
                    </a:ext>
                  </a:extLst>
                </a:gridCol>
                <a:gridCol w="683449">
                  <a:extLst>
                    <a:ext uri="{9D8B030D-6E8A-4147-A177-3AD203B41FA5}">
                      <a16:colId xmlns:a16="http://schemas.microsoft.com/office/drawing/2014/main" val="422171210"/>
                    </a:ext>
                  </a:extLst>
                </a:gridCol>
                <a:gridCol w="1593963">
                  <a:extLst>
                    <a:ext uri="{9D8B030D-6E8A-4147-A177-3AD203B41FA5}">
                      <a16:colId xmlns:a16="http://schemas.microsoft.com/office/drawing/2014/main" val="3022066603"/>
                    </a:ext>
                  </a:extLst>
                </a:gridCol>
                <a:gridCol w="1593213">
                  <a:extLst>
                    <a:ext uri="{9D8B030D-6E8A-4147-A177-3AD203B41FA5}">
                      <a16:colId xmlns:a16="http://schemas.microsoft.com/office/drawing/2014/main" val="129873285"/>
                    </a:ext>
                  </a:extLst>
                </a:gridCol>
                <a:gridCol w="956228">
                  <a:extLst>
                    <a:ext uri="{9D8B030D-6E8A-4147-A177-3AD203B41FA5}">
                      <a16:colId xmlns:a16="http://schemas.microsoft.com/office/drawing/2014/main" val="1674146742"/>
                    </a:ext>
                  </a:extLst>
                </a:gridCol>
                <a:gridCol w="2194228">
                  <a:extLst>
                    <a:ext uri="{9D8B030D-6E8A-4147-A177-3AD203B41FA5}">
                      <a16:colId xmlns:a16="http://schemas.microsoft.com/office/drawing/2014/main" val="4225321395"/>
                    </a:ext>
                  </a:extLst>
                </a:gridCol>
              </a:tblGrid>
              <a:tr h="419671">
                <a:tc>
                  <a:txBody>
                    <a:bodyPr/>
                    <a:lstStyle/>
                    <a:p>
                      <a:pPr algn="ctr">
                        <a:lnSpc>
                          <a:spcPct val="150000"/>
                        </a:lnSpc>
                        <a:spcBef>
                          <a:spcPts val="600"/>
                        </a:spcBef>
                        <a:spcAft>
                          <a:spcPts val="800"/>
                        </a:spcAft>
                      </a:pPr>
                      <a:r>
                        <a:rPr lang="vi-VN" sz="1400">
                          <a:effectLst/>
                        </a:rPr>
                        <a:t>TT</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Khóa</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trường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Kiểu dữ liệu</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Mô tả</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2672504"/>
                  </a:ext>
                </a:extLst>
              </a:tr>
              <a:tr h="419671">
                <a:tc>
                  <a:txBody>
                    <a:bodyPr/>
                    <a:lstStyle/>
                    <a:p>
                      <a:pPr algn="ctr">
                        <a:lnSpc>
                          <a:spcPct val="150000"/>
                        </a:lnSpc>
                        <a:spcBef>
                          <a:spcPts val="600"/>
                        </a:spcBef>
                        <a:spcAft>
                          <a:spcPts val="800"/>
                        </a:spcAft>
                      </a:pPr>
                      <a:r>
                        <a:rPr lang="vi-VN" sz="1400">
                          <a:effectLst/>
                        </a:rPr>
                        <a:t>1</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Product_id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sản phẩm</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8780246"/>
                  </a:ext>
                </a:extLst>
              </a:tr>
              <a:tr h="419671">
                <a:tc>
                  <a:txBody>
                    <a:bodyPr/>
                    <a:lstStyle/>
                    <a:p>
                      <a:pPr algn="ctr">
                        <a:lnSpc>
                          <a:spcPct val="150000"/>
                        </a:lnSpc>
                        <a:spcBef>
                          <a:spcPts val="600"/>
                        </a:spcBef>
                        <a:spcAft>
                          <a:spcPts val="800"/>
                        </a:spcAft>
                      </a:pPr>
                      <a:r>
                        <a:rPr lang="vi-VN" sz="1400">
                          <a:effectLst/>
                        </a:rPr>
                        <a:t>2</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F</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Catalog_id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hãng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0219436"/>
                  </a:ext>
                </a:extLst>
              </a:tr>
              <a:tr h="419671">
                <a:tc>
                  <a:txBody>
                    <a:bodyPr/>
                    <a:lstStyle/>
                    <a:p>
                      <a:pPr algn="ctr">
                        <a:lnSpc>
                          <a:spcPct val="150000"/>
                        </a:lnSpc>
                        <a:spcBef>
                          <a:spcPts val="600"/>
                        </a:spcBef>
                        <a:spcAft>
                          <a:spcPts val="800"/>
                        </a:spcAft>
                      </a:pPr>
                      <a:r>
                        <a:rPr lang="vi-VN" sz="1400">
                          <a:effectLst/>
                        </a:rPr>
                        <a:t>3</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name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dirty="0">
                          <a:effectLst/>
                        </a:rPr>
                        <a:t>Varchar(100)</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sản phẩm</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3814577"/>
                  </a:ext>
                </a:extLst>
              </a:tr>
              <a:tr h="419671">
                <a:tc>
                  <a:txBody>
                    <a:bodyPr/>
                    <a:lstStyle/>
                    <a:p>
                      <a:pPr algn="ctr">
                        <a:lnSpc>
                          <a:spcPct val="150000"/>
                        </a:lnSpc>
                        <a:spcBef>
                          <a:spcPts val="600"/>
                        </a:spcBef>
                        <a:spcAft>
                          <a:spcPts val="800"/>
                        </a:spcAft>
                      </a:pPr>
                      <a:r>
                        <a:rPr lang="vi-VN" sz="1400">
                          <a:effectLst/>
                        </a:rPr>
                        <a:t>4</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dirty="0">
                          <a:effectLst/>
                        </a:rPr>
                        <a:t>price</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Giá</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9917937"/>
                  </a:ext>
                </a:extLst>
              </a:tr>
              <a:tr h="425731">
                <a:tc>
                  <a:txBody>
                    <a:bodyPr/>
                    <a:lstStyle/>
                    <a:p>
                      <a:pPr algn="ctr">
                        <a:lnSpc>
                          <a:spcPct val="150000"/>
                        </a:lnSpc>
                        <a:spcBef>
                          <a:spcPts val="600"/>
                        </a:spcBef>
                        <a:spcAft>
                          <a:spcPts val="800"/>
                        </a:spcAft>
                      </a:pPr>
                      <a:r>
                        <a:rPr lang="vi-VN" sz="1400">
                          <a:effectLst/>
                        </a:rPr>
                        <a:t>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Image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Varchar(50)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H</a:t>
                      </a:r>
                      <a:r>
                        <a:rPr lang="vi-VN" sz="1400">
                          <a:effectLst/>
                        </a:rPr>
                        <a:t>ình ảnh</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7331679"/>
                  </a:ext>
                </a:extLst>
              </a:tr>
              <a:tr h="426110">
                <a:tc>
                  <a:txBody>
                    <a:bodyPr/>
                    <a:lstStyle/>
                    <a:p>
                      <a:pPr algn="ctr">
                        <a:lnSpc>
                          <a:spcPct val="150000"/>
                        </a:lnSpc>
                        <a:spcBef>
                          <a:spcPts val="600"/>
                        </a:spcBef>
                        <a:spcAft>
                          <a:spcPts val="800"/>
                        </a:spcAft>
                      </a:pPr>
                      <a:r>
                        <a:rPr lang="vi-VN" sz="1400">
                          <a:effectLst/>
                        </a:rPr>
                        <a:t>6</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r>
                        <a:rPr lang="vi-VN" sz="1400">
                          <a:effectLst/>
                        </a:rPr>
                        <a:t>rating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Varchar(50)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Xếp hạng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6174548"/>
                  </a:ext>
                </a:extLst>
              </a:tr>
              <a:tr h="426110">
                <a:tc>
                  <a:txBody>
                    <a:bodyPr/>
                    <a:lstStyle/>
                    <a:p>
                      <a:pPr algn="ctr">
                        <a:lnSpc>
                          <a:spcPct val="150000"/>
                        </a:lnSpc>
                        <a:spcBef>
                          <a:spcPts val="600"/>
                        </a:spcBef>
                        <a:spcAft>
                          <a:spcPts val="800"/>
                        </a:spcAft>
                      </a:pPr>
                      <a:r>
                        <a:rPr lang="vi-VN" sz="1400">
                          <a:effectLst/>
                        </a:rPr>
                        <a:t>7</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numReviews</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Int(225)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dirty="0" err="1">
                          <a:effectLst/>
                        </a:rPr>
                        <a:t>Số</a:t>
                      </a:r>
                      <a:r>
                        <a:rPr lang="en-US" sz="1400" dirty="0">
                          <a:effectLst/>
                        </a:rPr>
                        <a:t> </a:t>
                      </a:r>
                      <a:r>
                        <a:rPr lang="en-US" sz="1400" dirty="0" err="1">
                          <a:effectLst/>
                        </a:rPr>
                        <a:t>đánh</a:t>
                      </a:r>
                      <a:r>
                        <a:rPr lang="en-US" sz="1400" dirty="0">
                          <a:effectLst/>
                        </a:rPr>
                        <a:t> </a:t>
                      </a:r>
                      <a:r>
                        <a:rPr lang="en-US" sz="1400" dirty="0" err="1">
                          <a:effectLst/>
                        </a:rPr>
                        <a:t>giá</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1254560"/>
                  </a:ext>
                </a:extLst>
              </a:tr>
            </a:tbl>
          </a:graphicData>
        </a:graphic>
      </p:graphicFrame>
      <p:graphicFrame>
        <p:nvGraphicFramePr>
          <p:cNvPr id="7" name="Table 6">
            <a:extLst>
              <a:ext uri="{FF2B5EF4-FFF2-40B4-BE49-F238E27FC236}">
                <a16:creationId xmlns:a16="http://schemas.microsoft.com/office/drawing/2014/main" id="{817F8907-CE54-B79C-CBBD-7BCAB26ECC65}"/>
              </a:ext>
            </a:extLst>
          </p:cNvPr>
          <p:cNvGraphicFramePr>
            <a:graphicFrameLocks noGrp="1"/>
          </p:cNvGraphicFramePr>
          <p:nvPr>
            <p:extLst>
              <p:ext uri="{D42A27DB-BD31-4B8C-83A1-F6EECF244321}">
                <p14:modId xmlns:p14="http://schemas.microsoft.com/office/powerpoint/2010/main" val="831696069"/>
              </p:ext>
            </p:extLst>
          </p:nvPr>
        </p:nvGraphicFramePr>
        <p:xfrm>
          <a:off x="534468" y="6638972"/>
          <a:ext cx="7162801" cy="1249683"/>
        </p:xfrm>
        <a:graphic>
          <a:graphicData uri="http://schemas.openxmlformats.org/drawingml/2006/table">
            <a:tbl>
              <a:tblPr firstRow="1" firstCol="1" bandRow="1">
                <a:tableStyleId>{5C22544A-7EE6-4342-B048-85BDC9FD1C3A}</a:tableStyleId>
              </a:tblPr>
              <a:tblGrid>
                <a:gridCol w="503912">
                  <a:extLst>
                    <a:ext uri="{9D8B030D-6E8A-4147-A177-3AD203B41FA5}">
                      <a16:colId xmlns:a16="http://schemas.microsoft.com/office/drawing/2014/main" val="911708338"/>
                    </a:ext>
                  </a:extLst>
                </a:gridCol>
                <a:gridCol w="648192">
                  <a:extLst>
                    <a:ext uri="{9D8B030D-6E8A-4147-A177-3AD203B41FA5}">
                      <a16:colId xmlns:a16="http://schemas.microsoft.com/office/drawing/2014/main" val="605394766"/>
                    </a:ext>
                  </a:extLst>
                </a:gridCol>
                <a:gridCol w="1511736">
                  <a:extLst>
                    <a:ext uri="{9D8B030D-6E8A-4147-A177-3AD203B41FA5}">
                      <a16:colId xmlns:a16="http://schemas.microsoft.com/office/drawing/2014/main" val="824872404"/>
                    </a:ext>
                  </a:extLst>
                </a:gridCol>
                <a:gridCol w="1511025">
                  <a:extLst>
                    <a:ext uri="{9D8B030D-6E8A-4147-A177-3AD203B41FA5}">
                      <a16:colId xmlns:a16="http://schemas.microsoft.com/office/drawing/2014/main" val="3208082433"/>
                    </a:ext>
                  </a:extLst>
                </a:gridCol>
                <a:gridCol w="906900">
                  <a:extLst>
                    <a:ext uri="{9D8B030D-6E8A-4147-A177-3AD203B41FA5}">
                      <a16:colId xmlns:a16="http://schemas.microsoft.com/office/drawing/2014/main" val="514281979"/>
                    </a:ext>
                  </a:extLst>
                </a:gridCol>
                <a:gridCol w="2081036">
                  <a:extLst>
                    <a:ext uri="{9D8B030D-6E8A-4147-A177-3AD203B41FA5}">
                      <a16:colId xmlns:a16="http://schemas.microsoft.com/office/drawing/2014/main" val="1812683648"/>
                    </a:ext>
                  </a:extLst>
                </a:gridCol>
              </a:tblGrid>
              <a:tr h="412467">
                <a:tc>
                  <a:txBody>
                    <a:bodyPr/>
                    <a:lstStyle/>
                    <a:p>
                      <a:pPr algn="ctr">
                        <a:lnSpc>
                          <a:spcPct val="150000"/>
                        </a:lnSpc>
                        <a:spcBef>
                          <a:spcPts val="600"/>
                        </a:spcBef>
                        <a:spcAft>
                          <a:spcPts val="800"/>
                        </a:spcAft>
                      </a:pPr>
                      <a:r>
                        <a:rPr lang="vi-VN" sz="1400">
                          <a:effectLst/>
                        </a:rPr>
                        <a:t>TT</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Khóa</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trường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Kiểu dữ liệu</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Mô tả</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5705124"/>
                  </a:ext>
                </a:extLst>
              </a:tr>
              <a:tr h="418422">
                <a:tc>
                  <a:txBody>
                    <a:bodyPr/>
                    <a:lstStyle/>
                    <a:p>
                      <a:pPr algn="ctr">
                        <a:lnSpc>
                          <a:spcPct val="150000"/>
                        </a:lnSpc>
                        <a:spcBef>
                          <a:spcPts val="600"/>
                        </a:spcBef>
                        <a:spcAft>
                          <a:spcPts val="800"/>
                        </a:spcAft>
                      </a:pPr>
                      <a:r>
                        <a:rPr lang="vi-VN" sz="1400">
                          <a:effectLst/>
                        </a:rPr>
                        <a:t>1</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Catalog_</a:t>
                      </a:r>
                      <a:r>
                        <a:rPr lang="en-US" sz="1400">
                          <a:effectLst/>
                        </a:rPr>
                        <a:t>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a:t>
                      </a:r>
                      <a:r>
                        <a:rPr lang="en-US" sz="1400">
                          <a:effectLst/>
                        </a:rPr>
                        <a:t>hãng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1449405"/>
                  </a:ext>
                </a:extLst>
              </a:tr>
              <a:tr h="418794">
                <a:tc>
                  <a:txBody>
                    <a:bodyPr/>
                    <a:lstStyle/>
                    <a:p>
                      <a:pPr algn="ctr">
                        <a:lnSpc>
                          <a:spcPct val="150000"/>
                        </a:lnSpc>
                        <a:spcBef>
                          <a:spcPts val="600"/>
                        </a:spcBef>
                        <a:spcAft>
                          <a:spcPts val="800"/>
                        </a:spcAft>
                      </a:pPr>
                      <a:r>
                        <a:rPr lang="vi-VN" sz="1400">
                          <a:effectLst/>
                        </a:rPr>
                        <a:t>2</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en-US"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dirty="0">
                          <a:effectLst/>
                        </a:rPr>
                        <a:t>name</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dirty="0" err="1">
                          <a:effectLst/>
                        </a:rPr>
                        <a:t>Tên</a:t>
                      </a:r>
                      <a:r>
                        <a:rPr lang="en-US" sz="1400" dirty="0">
                          <a:effectLst/>
                        </a:rPr>
                        <a:t> </a:t>
                      </a:r>
                      <a:r>
                        <a:rPr lang="en-US" sz="1400" dirty="0" err="1">
                          <a:effectLst/>
                        </a:rPr>
                        <a:t>hãng</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2595950"/>
                  </a:ext>
                </a:extLst>
              </a:tr>
            </a:tbl>
          </a:graphicData>
        </a:graphic>
      </p:graphicFrame>
      <p:sp>
        <p:nvSpPr>
          <p:cNvPr id="10" name="TextBox 9">
            <a:extLst>
              <a:ext uri="{FF2B5EF4-FFF2-40B4-BE49-F238E27FC236}">
                <a16:creationId xmlns:a16="http://schemas.microsoft.com/office/drawing/2014/main" id="{D532703C-2EAA-02BF-AA63-A45299FB6C4F}"/>
              </a:ext>
            </a:extLst>
          </p:cNvPr>
          <p:cNvSpPr txBox="1"/>
          <p:nvPr/>
        </p:nvSpPr>
        <p:spPr>
          <a:xfrm>
            <a:off x="534469" y="1344612"/>
            <a:ext cx="5713930" cy="458074"/>
          </a:xfrm>
          <a:prstGeom prst="rect">
            <a:avLst/>
          </a:prstGeom>
          <a:noFill/>
        </p:spPr>
        <p:txBody>
          <a:bodyPr wrap="square" rtlCol="0">
            <a:spAutoFit/>
          </a:bodyPr>
          <a:lstStyle/>
          <a:p>
            <a:pPr algn="just">
              <a:lnSpc>
                <a:spcPct val="150000"/>
              </a:lnSpc>
              <a:spcBef>
                <a:spcPts val="600"/>
              </a:spcBef>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Table users</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BF98949-0C6E-50B0-1F17-705633B3063F}"/>
              </a:ext>
            </a:extLst>
          </p:cNvPr>
          <p:cNvSpPr txBox="1"/>
          <p:nvPr/>
        </p:nvSpPr>
        <p:spPr>
          <a:xfrm>
            <a:off x="9216361" y="1344612"/>
            <a:ext cx="7086600" cy="369332"/>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 product: </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AA4A6081-C848-BA19-51B8-4DA576B8899D}"/>
              </a:ext>
            </a:extLst>
          </p:cNvPr>
          <p:cNvSpPr txBox="1"/>
          <p:nvPr/>
        </p:nvSpPr>
        <p:spPr>
          <a:xfrm>
            <a:off x="9114502" y="5431052"/>
            <a:ext cx="6524795" cy="458074"/>
          </a:xfrm>
          <a:prstGeom prst="rect">
            <a:avLst/>
          </a:prstGeom>
          <a:noFill/>
        </p:spPr>
        <p:txBody>
          <a:bodyPr wrap="square" rtlCol="0">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 D</a:t>
            </a: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etail</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Product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10EE57C3-433C-5B44-512F-376C95D5C52B}"/>
              </a:ext>
            </a:extLst>
          </p:cNvPr>
          <p:cNvGraphicFramePr>
            <a:graphicFrameLocks noGrp="1"/>
          </p:cNvGraphicFramePr>
          <p:nvPr>
            <p:extLst>
              <p:ext uri="{D42A27DB-BD31-4B8C-83A1-F6EECF244321}">
                <p14:modId xmlns:p14="http://schemas.microsoft.com/office/powerpoint/2010/main" val="1280159622"/>
              </p:ext>
            </p:extLst>
          </p:nvPr>
        </p:nvGraphicFramePr>
        <p:xfrm>
          <a:off x="9114502" y="6019016"/>
          <a:ext cx="7573297" cy="3926093"/>
        </p:xfrm>
        <a:graphic>
          <a:graphicData uri="http://schemas.openxmlformats.org/drawingml/2006/table">
            <a:tbl>
              <a:tblPr firstRow="1" firstCol="1" bandRow="1">
                <a:tableStyleId>{5C22544A-7EE6-4342-B048-85BDC9FD1C3A}</a:tableStyleId>
              </a:tblPr>
              <a:tblGrid>
                <a:gridCol w="532790">
                  <a:extLst>
                    <a:ext uri="{9D8B030D-6E8A-4147-A177-3AD203B41FA5}">
                      <a16:colId xmlns:a16="http://schemas.microsoft.com/office/drawing/2014/main" val="1255015325"/>
                    </a:ext>
                  </a:extLst>
                </a:gridCol>
                <a:gridCol w="685340">
                  <a:extLst>
                    <a:ext uri="{9D8B030D-6E8A-4147-A177-3AD203B41FA5}">
                      <a16:colId xmlns:a16="http://schemas.microsoft.com/office/drawing/2014/main" val="1896428345"/>
                    </a:ext>
                  </a:extLst>
                </a:gridCol>
                <a:gridCol w="1598372">
                  <a:extLst>
                    <a:ext uri="{9D8B030D-6E8A-4147-A177-3AD203B41FA5}">
                      <a16:colId xmlns:a16="http://schemas.microsoft.com/office/drawing/2014/main" val="3568525565"/>
                    </a:ext>
                  </a:extLst>
                </a:gridCol>
                <a:gridCol w="1597622">
                  <a:extLst>
                    <a:ext uri="{9D8B030D-6E8A-4147-A177-3AD203B41FA5}">
                      <a16:colId xmlns:a16="http://schemas.microsoft.com/office/drawing/2014/main" val="722934413"/>
                    </a:ext>
                  </a:extLst>
                </a:gridCol>
                <a:gridCol w="958874">
                  <a:extLst>
                    <a:ext uri="{9D8B030D-6E8A-4147-A177-3AD203B41FA5}">
                      <a16:colId xmlns:a16="http://schemas.microsoft.com/office/drawing/2014/main" val="995335008"/>
                    </a:ext>
                  </a:extLst>
                </a:gridCol>
                <a:gridCol w="2200299">
                  <a:extLst>
                    <a:ext uri="{9D8B030D-6E8A-4147-A177-3AD203B41FA5}">
                      <a16:colId xmlns:a16="http://schemas.microsoft.com/office/drawing/2014/main" val="3345425057"/>
                    </a:ext>
                  </a:extLst>
                </a:gridCol>
              </a:tblGrid>
              <a:tr h="388438">
                <a:tc>
                  <a:txBody>
                    <a:bodyPr/>
                    <a:lstStyle/>
                    <a:p>
                      <a:pPr algn="ctr">
                        <a:lnSpc>
                          <a:spcPct val="150000"/>
                        </a:lnSpc>
                        <a:spcBef>
                          <a:spcPts val="600"/>
                        </a:spcBef>
                        <a:spcAft>
                          <a:spcPts val="800"/>
                        </a:spcAft>
                      </a:pPr>
                      <a:r>
                        <a:rPr lang="vi-VN" sz="1400">
                          <a:effectLst/>
                        </a:rPr>
                        <a:t>TT</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Khóa</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trường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Kiểu dữ liệu</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Mô tả</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7805734"/>
                  </a:ext>
                </a:extLst>
              </a:tr>
              <a:tr h="388438">
                <a:tc>
                  <a:txBody>
                    <a:bodyPr/>
                    <a:lstStyle/>
                    <a:p>
                      <a:pPr algn="ctr">
                        <a:lnSpc>
                          <a:spcPct val="150000"/>
                        </a:lnSpc>
                        <a:spcBef>
                          <a:spcPts val="600"/>
                        </a:spcBef>
                        <a:spcAft>
                          <a:spcPts val="800"/>
                        </a:spcAft>
                      </a:pPr>
                      <a:r>
                        <a:rPr lang="vi-VN" sz="1400">
                          <a:effectLst/>
                        </a:rPr>
                        <a:t>1</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detail_id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thông số</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878755"/>
                  </a:ext>
                </a:extLst>
              </a:tr>
              <a:tr h="388438">
                <a:tc>
                  <a:txBody>
                    <a:bodyPr/>
                    <a:lstStyle/>
                    <a:p>
                      <a:pPr algn="ctr">
                        <a:lnSpc>
                          <a:spcPct val="150000"/>
                        </a:lnSpc>
                        <a:spcBef>
                          <a:spcPts val="600"/>
                        </a:spcBef>
                        <a:spcAft>
                          <a:spcPts val="800"/>
                        </a:spcAft>
                      </a:pPr>
                      <a:r>
                        <a:rPr lang="vi-VN" sz="1400">
                          <a:effectLst/>
                        </a:rPr>
                        <a:t>2</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F</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Product_id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sản phẩm</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5266191"/>
                  </a:ext>
                </a:extLst>
              </a:tr>
              <a:tr h="394397">
                <a:tc>
                  <a:txBody>
                    <a:bodyPr/>
                    <a:lstStyle/>
                    <a:p>
                      <a:pPr algn="ctr">
                        <a:lnSpc>
                          <a:spcPct val="150000"/>
                        </a:lnSpc>
                        <a:spcBef>
                          <a:spcPts val="600"/>
                        </a:spcBef>
                        <a:spcAft>
                          <a:spcPts val="800"/>
                        </a:spcAft>
                      </a:pPr>
                      <a:r>
                        <a:rPr lang="vi-VN" sz="1400">
                          <a:effectLst/>
                        </a:rPr>
                        <a:t>3</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image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dirty="0">
                          <a:effectLst/>
                        </a:rPr>
                        <a:t>Varchar (50)</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Hình ảnh</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279634"/>
                  </a:ext>
                </a:extLst>
              </a:tr>
              <a:tr h="394397">
                <a:tc>
                  <a:txBody>
                    <a:bodyPr/>
                    <a:lstStyle/>
                    <a:p>
                      <a:pPr algn="ctr">
                        <a:lnSpc>
                          <a:spcPct val="150000"/>
                        </a:lnSpc>
                        <a:spcBef>
                          <a:spcPts val="600"/>
                        </a:spcBef>
                        <a:spcAft>
                          <a:spcPts val="800"/>
                        </a:spcAft>
                      </a:pPr>
                      <a:r>
                        <a:rPr lang="vi-VN" sz="1400">
                          <a:effectLst/>
                        </a:rPr>
                        <a:t>4</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name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 (20)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dirty="0" err="1">
                          <a:effectLst/>
                        </a:rPr>
                        <a:t>Tên</a:t>
                      </a:r>
                      <a:r>
                        <a:rPr lang="en-US" sz="1400" dirty="0">
                          <a:effectLst/>
                        </a:rPr>
                        <a:t> </a:t>
                      </a:r>
                      <a:r>
                        <a:rPr lang="en-US" sz="1400" dirty="0" err="1">
                          <a:effectLst/>
                        </a:rPr>
                        <a:t>sản</a:t>
                      </a:r>
                      <a:r>
                        <a:rPr lang="en-US" sz="1400" dirty="0">
                          <a:effectLst/>
                        </a:rPr>
                        <a:t> </a:t>
                      </a:r>
                      <a:r>
                        <a:rPr lang="en-US" sz="1400" dirty="0" err="1">
                          <a:effectLst/>
                        </a:rPr>
                        <a:t>phẩm</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3070389"/>
                  </a:ext>
                </a:extLst>
              </a:tr>
              <a:tr h="394397">
                <a:tc>
                  <a:txBody>
                    <a:bodyPr/>
                    <a:lstStyle/>
                    <a:p>
                      <a:pPr algn="ctr">
                        <a:lnSpc>
                          <a:spcPct val="150000"/>
                        </a:lnSpc>
                        <a:spcBef>
                          <a:spcPts val="600"/>
                        </a:spcBef>
                        <a:spcAft>
                          <a:spcPts val="800"/>
                        </a:spcAft>
                      </a:pPr>
                      <a:r>
                        <a:rPr lang="vi-VN" sz="1400">
                          <a:effectLst/>
                        </a:rPr>
                        <a:t>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price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Varchar(100)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Giá sản phẩm</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5976894"/>
                  </a:ext>
                </a:extLst>
              </a:tr>
              <a:tr h="394397">
                <a:tc>
                  <a:txBody>
                    <a:bodyPr/>
                    <a:lstStyle/>
                    <a:p>
                      <a:pPr algn="ctr">
                        <a:lnSpc>
                          <a:spcPct val="150000"/>
                        </a:lnSpc>
                        <a:spcBef>
                          <a:spcPts val="600"/>
                        </a:spcBef>
                        <a:spcAft>
                          <a:spcPts val="800"/>
                        </a:spcAft>
                      </a:pPr>
                      <a:r>
                        <a:rPr lang="vi-VN" sz="1400">
                          <a:effectLst/>
                        </a:rPr>
                        <a:t>6</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r>
                        <a:rPr lang="en-US" sz="1400">
                          <a:effectLst/>
                        </a:rPr>
                        <a:t>Description</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Varchar(2000)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Miêu tả</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81800113"/>
                  </a:ext>
                </a:extLst>
              </a:tr>
              <a:tr h="394397">
                <a:tc>
                  <a:txBody>
                    <a:bodyPr/>
                    <a:lstStyle/>
                    <a:p>
                      <a:pPr algn="ctr">
                        <a:lnSpc>
                          <a:spcPct val="150000"/>
                        </a:lnSpc>
                        <a:spcBef>
                          <a:spcPts val="600"/>
                        </a:spcBef>
                        <a:spcAft>
                          <a:spcPts val="800"/>
                        </a:spcAft>
                      </a:pPr>
                      <a:r>
                        <a:rPr lang="vi-VN" sz="1400">
                          <a:effectLst/>
                        </a:rPr>
                        <a:t>7</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l"/>
                      <a:r>
                        <a:rPr lang="vi-VN" sz="1400">
                          <a:effectLst/>
                        </a:rPr>
                        <a:t>rating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Varchar(20)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dirty="0" err="1">
                          <a:effectLst/>
                        </a:rPr>
                        <a:t>Xếp</a:t>
                      </a:r>
                      <a:r>
                        <a:rPr lang="en-US" sz="1400" dirty="0">
                          <a:effectLst/>
                        </a:rPr>
                        <a:t> </a:t>
                      </a:r>
                      <a:r>
                        <a:rPr lang="en-US" sz="1400" dirty="0" err="1">
                          <a:effectLst/>
                        </a:rPr>
                        <a:t>hạng</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3226330"/>
                  </a:ext>
                </a:extLst>
              </a:tr>
              <a:tr h="394397">
                <a:tc>
                  <a:txBody>
                    <a:bodyPr/>
                    <a:lstStyle/>
                    <a:p>
                      <a:pPr algn="ctr">
                        <a:lnSpc>
                          <a:spcPct val="150000"/>
                        </a:lnSpc>
                        <a:spcBef>
                          <a:spcPts val="600"/>
                        </a:spcBef>
                        <a:spcAft>
                          <a:spcPts val="800"/>
                        </a:spcAft>
                      </a:pPr>
                      <a:r>
                        <a:rPr lang="vi-VN" sz="1400">
                          <a:effectLst/>
                        </a:rPr>
                        <a:t>8</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numReviews</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Varchar(100)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Số đánh giá</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7697780"/>
                  </a:ext>
                </a:extLst>
              </a:tr>
              <a:tr h="394397">
                <a:tc>
                  <a:txBody>
                    <a:bodyPr/>
                    <a:lstStyle/>
                    <a:p>
                      <a:pPr algn="ctr">
                        <a:lnSpc>
                          <a:spcPct val="150000"/>
                        </a:lnSpc>
                        <a:spcBef>
                          <a:spcPts val="600"/>
                        </a:spcBef>
                        <a:spcAft>
                          <a:spcPts val="800"/>
                        </a:spcAft>
                      </a:pPr>
                      <a:r>
                        <a:rPr lang="vi-VN" sz="1400">
                          <a:effectLst/>
                        </a:rPr>
                        <a:t>9</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countInStock</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Varchar(2000)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dirty="0" err="1">
                          <a:effectLst/>
                        </a:rPr>
                        <a:t>Số</a:t>
                      </a:r>
                      <a:r>
                        <a:rPr lang="en-US" sz="1400" dirty="0">
                          <a:effectLst/>
                        </a:rPr>
                        <a:t> </a:t>
                      </a:r>
                      <a:r>
                        <a:rPr lang="en-US" sz="1400" dirty="0" err="1">
                          <a:effectLst/>
                        </a:rPr>
                        <a:t>lượng</a:t>
                      </a:r>
                      <a:r>
                        <a:rPr lang="en-US" sz="1400" dirty="0">
                          <a:effectLst/>
                        </a:rPr>
                        <a:t> </a:t>
                      </a:r>
                      <a:r>
                        <a:rPr lang="en-US" sz="1400" dirty="0" err="1">
                          <a:effectLst/>
                        </a:rPr>
                        <a:t>có</a:t>
                      </a:r>
                      <a:r>
                        <a:rPr lang="en-US" sz="1400" dirty="0">
                          <a:effectLst/>
                        </a:rPr>
                        <a:t> </a:t>
                      </a:r>
                      <a:r>
                        <a:rPr lang="en-US" sz="1400" dirty="0" err="1">
                          <a:effectLst/>
                        </a:rPr>
                        <a:t>trong</a:t>
                      </a:r>
                      <a:r>
                        <a:rPr lang="en-US" sz="1400" dirty="0">
                          <a:effectLst/>
                        </a:rPr>
                        <a:t> </a:t>
                      </a:r>
                      <a:r>
                        <a:rPr lang="en-US" sz="1400" dirty="0" err="1">
                          <a:effectLst/>
                        </a:rPr>
                        <a:t>kho</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9542829"/>
                  </a:ext>
                </a:extLst>
              </a:tr>
            </a:tbl>
          </a:graphicData>
        </a:graphic>
      </p:graphicFrame>
      <p:sp>
        <p:nvSpPr>
          <p:cNvPr id="14" name="Rectangle 3">
            <a:extLst>
              <a:ext uri="{FF2B5EF4-FFF2-40B4-BE49-F238E27FC236}">
                <a16:creationId xmlns:a16="http://schemas.microsoft.com/office/drawing/2014/main" id="{D58E7A81-CA25-F94D-857A-75F95A0975A5}"/>
              </a:ext>
            </a:extLst>
          </p:cNvPr>
          <p:cNvSpPr>
            <a:spLocks noChangeArrowheads="1"/>
          </p:cNvSpPr>
          <p:nvPr/>
        </p:nvSpPr>
        <p:spPr bwMode="auto">
          <a:xfrm>
            <a:off x="534469" y="6716883"/>
            <a:ext cx="18959711" cy="5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sp>
        <p:nvSpPr>
          <p:cNvPr id="15" name="TextBox 14">
            <a:extLst>
              <a:ext uri="{FF2B5EF4-FFF2-40B4-BE49-F238E27FC236}">
                <a16:creationId xmlns:a16="http://schemas.microsoft.com/office/drawing/2014/main" id="{7F82CAD7-065E-B95C-387F-4FC9330086F3}"/>
              </a:ext>
            </a:extLst>
          </p:cNvPr>
          <p:cNvSpPr txBox="1"/>
          <p:nvPr/>
        </p:nvSpPr>
        <p:spPr>
          <a:xfrm>
            <a:off x="457200" y="6107437"/>
            <a:ext cx="6524795" cy="368755"/>
          </a:xfrm>
          <a:prstGeom prst="rect">
            <a:avLst/>
          </a:prstGeom>
          <a:noFill/>
        </p:spPr>
        <p:txBody>
          <a:bodyPr wrap="square" rtlCol="0">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 catalogs:</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8512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E88F80-D1A3-4E71-A82D-6CCC898373DB}"/>
              </a:ext>
            </a:extLst>
          </p:cNvPr>
          <p:cNvSpPr txBox="1"/>
          <p:nvPr/>
        </p:nvSpPr>
        <p:spPr>
          <a:xfrm>
            <a:off x="5757753" y="537071"/>
            <a:ext cx="7229693" cy="955967"/>
          </a:xfrm>
          <a:prstGeom prst="rect">
            <a:avLst/>
          </a:prstGeom>
        </p:spPr>
        <p:txBody>
          <a:bodyPr wrap="square" lIns="0" tIns="0" rIns="0" bIns="0" rtlCol="0" anchor="t">
            <a:spAutoFit/>
          </a:bodyPr>
          <a:lstStyle/>
          <a:p>
            <a:pPr>
              <a:lnSpc>
                <a:spcPts val="8255"/>
              </a:lnSpc>
            </a:pPr>
            <a:r>
              <a:rPr lang="en-US" sz="5400" b="1" dirty="0">
                <a:solidFill>
                  <a:srgbClr val="F7B4A7"/>
                </a:solidFill>
                <a:latin typeface="Arial" panose="020B0604020202020204" pitchFamily="34" charset="0"/>
                <a:cs typeface="Arial" panose="020B0604020202020204" pitchFamily="34" charset="0"/>
              </a:rPr>
              <a:t>CHI TIẾT CÁC BẢNG:</a:t>
            </a:r>
          </a:p>
        </p:txBody>
      </p:sp>
      <p:graphicFrame>
        <p:nvGraphicFramePr>
          <p:cNvPr id="8" name="Table 7">
            <a:extLst>
              <a:ext uri="{FF2B5EF4-FFF2-40B4-BE49-F238E27FC236}">
                <a16:creationId xmlns:a16="http://schemas.microsoft.com/office/drawing/2014/main" id="{6CD62889-FF26-FCC3-9812-E8E0473492BC}"/>
              </a:ext>
            </a:extLst>
          </p:cNvPr>
          <p:cNvGraphicFramePr>
            <a:graphicFrameLocks noGrp="1"/>
          </p:cNvGraphicFramePr>
          <p:nvPr>
            <p:extLst>
              <p:ext uri="{D42A27DB-BD31-4B8C-83A1-F6EECF244321}">
                <p14:modId xmlns:p14="http://schemas.microsoft.com/office/powerpoint/2010/main" val="2170494238"/>
              </p:ext>
            </p:extLst>
          </p:nvPr>
        </p:nvGraphicFramePr>
        <p:xfrm>
          <a:off x="534470" y="2138769"/>
          <a:ext cx="7542731" cy="3826636"/>
        </p:xfrm>
        <a:graphic>
          <a:graphicData uri="http://schemas.openxmlformats.org/drawingml/2006/table">
            <a:tbl>
              <a:tblPr firstRow="1" firstCol="1" bandRow="1">
                <a:tableStyleId>{5C22544A-7EE6-4342-B048-85BDC9FD1C3A}</a:tableStyleId>
              </a:tblPr>
              <a:tblGrid>
                <a:gridCol w="530641">
                  <a:extLst>
                    <a:ext uri="{9D8B030D-6E8A-4147-A177-3AD203B41FA5}">
                      <a16:colId xmlns:a16="http://schemas.microsoft.com/office/drawing/2014/main" val="3867092713"/>
                    </a:ext>
                  </a:extLst>
                </a:gridCol>
                <a:gridCol w="682573">
                  <a:extLst>
                    <a:ext uri="{9D8B030D-6E8A-4147-A177-3AD203B41FA5}">
                      <a16:colId xmlns:a16="http://schemas.microsoft.com/office/drawing/2014/main" val="2773124095"/>
                    </a:ext>
                  </a:extLst>
                </a:gridCol>
                <a:gridCol w="1591922">
                  <a:extLst>
                    <a:ext uri="{9D8B030D-6E8A-4147-A177-3AD203B41FA5}">
                      <a16:colId xmlns:a16="http://schemas.microsoft.com/office/drawing/2014/main" val="3732923719"/>
                    </a:ext>
                  </a:extLst>
                </a:gridCol>
                <a:gridCol w="1591173">
                  <a:extLst>
                    <a:ext uri="{9D8B030D-6E8A-4147-A177-3AD203B41FA5}">
                      <a16:colId xmlns:a16="http://schemas.microsoft.com/office/drawing/2014/main" val="194759433"/>
                    </a:ext>
                  </a:extLst>
                </a:gridCol>
                <a:gridCol w="955004">
                  <a:extLst>
                    <a:ext uri="{9D8B030D-6E8A-4147-A177-3AD203B41FA5}">
                      <a16:colId xmlns:a16="http://schemas.microsoft.com/office/drawing/2014/main" val="2200290281"/>
                    </a:ext>
                  </a:extLst>
                </a:gridCol>
                <a:gridCol w="2191418">
                  <a:extLst>
                    <a:ext uri="{9D8B030D-6E8A-4147-A177-3AD203B41FA5}">
                      <a16:colId xmlns:a16="http://schemas.microsoft.com/office/drawing/2014/main" val="1716670330"/>
                    </a:ext>
                  </a:extLst>
                </a:gridCol>
              </a:tblGrid>
              <a:tr h="415998">
                <a:tc>
                  <a:txBody>
                    <a:bodyPr/>
                    <a:lstStyle/>
                    <a:p>
                      <a:pPr algn="ctr">
                        <a:lnSpc>
                          <a:spcPct val="150000"/>
                        </a:lnSpc>
                        <a:spcBef>
                          <a:spcPts val="600"/>
                        </a:spcBef>
                        <a:spcAft>
                          <a:spcPts val="800"/>
                        </a:spcAft>
                      </a:pPr>
                      <a:r>
                        <a:rPr lang="vi-VN" sz="1400">
                          <a:effectLst/>
                        </a:rPr>
                        <a:t>TT</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Khóa</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trường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Kiểu dữ liệu</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Mô tả</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13975"/>
                  </a:ext>
                </a:extLst>
              </a:tr>
              <a:tr h="415998">
                <a:tc>
                  <a:txBody>
                    <a:bodyPr/>
                    <a:lstStyle/>
                    <a:p>
                      <a:pPr algn="ctr">
                        <a:lnSpc>
                          <a:spcPct val="150000"/>
                        </a:lnSpc>
                        <a:spcBef>
                          <a:spcPts val="600"/>
                        </a:spcBef>
                        <a:spcAft>
                          <a:spcPts val="800"/>
                        </a:spcAft>
                      </a:pPr>
                      <a:r>
                        <a:rPr lang="vi-VN" sz="1400">
                          <a:effectLst/>
                        </a:rPr>
                        <a:t>1</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phản hồi</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0130174"/>
                  </a:ext>
                </a:extLst>
              </a:tr>
              <a:tr h="415998">
                <a:tc>
                  <a:txBody>
                    <a:bodyPr/>
                    <a:lstStyle/>
                    <a:p>
                      <a:pPr algn="ctr">
                        <a:lnSpc>
                          <a:spcPct val="150000"/>
                        </a:lnSpc>
                        <a:spcBef>
                          <a:spcPts val="600"/>
                        </a:spcBef>
                        <a:spcAft>
                          <a:spcPts val="800"/>
                        </a:spcAft>
                      </a:pPr>
                      <a:r>
                        <a:rPr lang="vi-VN" sz="1400">
                          <a:effectLst/>
                        </a:rPr>
                        <a:t>2</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title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Tiêu đề</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7331250"/>
                  </a:ext>
                </a:extLst>
              </a:tr>
              <a:tr h="415998">
                <a:tc>
                  <a:txBody>
                    <a:bodyPr/>
                    <a:lstStyle/>
                    <a:p>
                      <a:pPr algn="ctr">
                        <a:lnSpc>
                          <a:spcPct val="150000"/>
                        </a:lnSpc>
                        <a:spcBef>
                          <a:spcPts val="600"/>
                        </a:spcBef>
                        <a:spcAft>
                          <a:spcPts val="800"/>
                        </a:spcAft>
                      </a:pPr>
                      <a:r>
                        <a:rPr lang="vi-VN" sz="1400">
                          <a:effectLst/>
                        </a:rPr>
                        <a:t>3</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name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dirty="0">
                          <a:effectLst/>
                        </a:rPr>
                        <a:t>Not null</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người gửi</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323"/>
                  </a:ext>
                </a:extLst>
              </a:tr>
              <a:tr h="415998">
                <a:tc>
                  <a:txBody>
                    <a:bodyPr/>
                    <a:lstStyle/>
                    <a:p>
                      <a:pPr algn="ctr">
                        <a:lnSpc>
                          <a:spcPct val="150000"/>
                        </a:lnSpc>
                        <a:spcBef>
                          <a:spcPts val="600"/>
                        </a:spcBef>
                        <a:spcAft>
                          <a:spcPts val="800"/>
                        </a:spcAft>
                      </a:pPr>
                      <a:r>
                        <a:rPr lang="vi-VN" sz="1400">
                          <a:effectLst/>
                        </a:rPr>
                        <a:t>4</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Detail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text</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Nội dung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3258612"/>
                  </a:ext>
                </a:extLst>
              </a:tr>
              <a:tr h="415998">
                <a:tc>
                  <a:txBody>
                    <a:bodyPr/>
                    <a:lstStyle/>
                    <a:p>
                      <a:pPr algn="ctr">
                        <a:lnSpc>
                          <a:spcPct val="150000"/>
                        </a:lnSpc>
                        <a:spcBef>
                          <a:spcPts val="600"/>
                        </a:spcBef>
                        <a:spcAft>
                          <a:spcPts val="800"/>
                        </a:spcAft>
                      </a:pPr>
                      <a:r>
                        <a:rPr lang="vi-VN" sz="1400">
                          <a:effectLst/>
                        </a:rPr>
                        <a:t>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Email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E-Mail người gửi</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0303846"/>
                  </a:ext>
                </a:extLst>
              </a:tr>
              <a:tr h="498652">
                <a:tc>
                  <a:txBody>
                    <a:bodyPr/>
                    <a:lstStyle/>
                    <a:p>
                      <a:pPr algn="ctr">
                        <a:lnSpc>
                          <a:spcPct val="150000"/>
                        </a:lnSpc>
                        <a:spcBef>
                          <a:spcPts val="600"/>
                        </a:spcBef>
                        <a:spcAft>
                          <a:spcPts val="800"/>
                        </a:spcAft>
                      </a:pPr>
                      <a:r>
                        <a:rPr lang="vi-VN" sz="1400">
                          <a:effectLst/>
                        </a:rPr>
                        <a:t>6</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dirty="0">
                          <a:effectLst/>
                        </a:rPr>
                        <a:t>Phone</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Varchar(20)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dirty="0">
                          <a:effectLst/>
                        </a:rPr>
                        <a:t>Số điện thoại người gửi</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4901741"/>
                  </a:ext>
                </a:extLst>
              </a:tr>
              <a:tr h="415998">
                <a:tc>
                  <a:txBody>
                    <a:bodyPr/>
                    <a:lstStyle/>
                    <a:p>
                      <a:pPr algn="ctr">
                        <a:lnSpc>
                          <a:spcPct val="150000"/>
                        </a:lnSpc>
                        <a:spcBef>
                          <a:spcPts val="600"/>
                        </a:spcBef>
                        <a:spcAft>
                          <a:spcPts val="800"/>
                        </a:spcAft>
                      </a:pPr>
                      <a:r>
                        <a:rPr lang="vi-VN" sz="1400">
                          <a:effectLst/>
                        </a:rPr>
                        <a:t>7</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F</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Id_chude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Int(225)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chủ đề</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9703791"/>
                  </a:ext>
                </a:extLst>
              </a:tr>
              <a:tr h="415998">
                <a:tc>
                  <a:txBody>
                    <a:bodyPr/>
                    <a:lstStyle/>
                    <a:p>
                      <a:pPr algn="ctr">
                        <a:lnSpc>
                          <a:spcPct val="150000"/>
                        </a:lnSpc>
                        <a:spcBef>
                          <a:spcPts val="600"/>
                        </a:spcBef>
                        <a:spcAft>
                          <a:spcPts val="800"/>
                        </a:spcAft>
                      </a:pPr>
                      <a:r>
                        <a:rPr lang="vi-VN" sz="1400">
                          <a:effectLst/>
                        </a:rPr>
                        <a:t>8</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status</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dirty="0">
                          <a:effectLst/>
                        </a:rPr>
                        <a:t>Trạng thái</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3987026"/>
                  </a:ext>
                </a:extLst>
              </a:tr>
            </a:tbl>
          </a:graphicData>
        </a:graphic>
      </p:graphicFrame>
      <p:sp>
        <p:nvSpPr>
          <p:cNvPr id="10" name="TextBox 9">
            <a:extLst>
              <a:ext uri="{FF2B5EF4-FFF2-40B4-BE49-F238E27FC236}">
                <a16:creationId xmlns:a16="http://schemas.microsoft.com/office/drawing/2014/main" id="{D532703C-2EAA-02BF-AA63-A45299FB6C4F}"/>
              </a:ext>
            </a:extLst>
          </p:cNvPr>
          <p:cNvSpPr txBox="1"/>
          <p:nvPr/>
        </p:nvSpPr>
        <p:spPr>
          <a:xfrm>
            <a:off x="505894" y="1590294"/>
            <a:ext cx="5713930" cy="368755"/>
          </a:xfrm>
          <a:prstGeom prst="rect">
            <a:avLst/>
          </a:prstGeom>
          <a:noFill/>
        </p:spPr>
        <p:txBody>
          <a:bodyPr wrap="square" rtlCol="0">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detail_report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3">
            <a:extLst>
              <a:ext uri="{FF2B5EF4-FFF2-40B4-BE49-F238E27FC236}">
                <a16:creationId xmlns:a16="http://schemas.microsoft.com/office/drawing/2014/main" id="{D58E7A81-CA25-F94D-857A-75F95A0975A5}"/>
              </a:ext>
            </a:extLst>
          </p:cNvPr>
          <p:cNvSpPr>
            <a:spLocks noChangeArrowheads="1"/>
          </p:cNvSpPr>
          <p:nvPr/>
        </p:nvSpPr>
        <p:spPr bwMode="auto">
          <a:xfrm>
            <a:off x="534469" y="6716883"/>
            <a:ext cx="18959711" cy="5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a:p>
        </p:txBody>
      </p:sp>
      <p:graphicFrame>
        <p:nvGraphicFramePr>
          <p:cNvPr id="4" name="Table 3">
            <a:extLst>
              <a:ext uri="{FF2B5EF4-FFF2-40B4-BE49-F238E27FC236}">
                <a16:creationId xmlns:a16="http://schemas.microsoft.com/office/drawing/2014/main" id="{2ADB1877-172D-5D55-A0B1-39B2400EF6DF}"/>
              </a:ext>
            </a:extLst>
          </p:cNvPr>
          <p:cNvGraphicFramePr>
            <a:graphicFrameLocks noGrp="1"/>
          </p:cNvGraphicFramePr>
          <p:nvPr>
            <p:extLst>
              <p:ext uri="{D42A27DB-BD31-4B8C-83A1-F6EECF244321}">
                <p14:modId xmlns:p14="http://schemas.microsoft.com/office/powerpoint/2010/main" val="3806530790"/>
              </p:ext>
            </p:extLst>
          </p:nvPr>
        </p:nvGraphicFramePr>
        <p:xfrm>
          <a:off x="9448800" y="2138768"/>
          <a:ext cx="8001001" cy="4794080"/>
        </p:xfrm>
        <a:graphic>
          <a:graphicData uri="http://schemas.openxmlformats.org/drawingml/2006/table">
            <a:tbl>
              <a:tblPr firstRow="1" firstCol="1" bandRow="1">
                <a:tableStyleId>{5C22544A-7EE6-4342-B048-85BDC9FD1C3A}</a:tableStyleId>
              </a:tblPr>
              <a:tblGrid>
                <a:gridCol w="562880">
                  <a:extLst>
                    <a:ext uri="{9D8B030D-6E8A-4147-A177-3AD203B41FA5}">
                      <a16:colId xmlns:a16="http://schemas.microsoft.com/office/drawing/2014/main" val="2638605981"/>
                    </a:ext>
                  </a:extLst>
                </a:gridCol>
                <a:gridCol w="724044">
                  <a:extLst>
                    <a:ext uri="{9D8B030D-6E8A-4147-A177-3AD203B41FA5}">
                      <a16:colId xmlns:a16="http://schemas.microsoft.com/office/drawing/2014/main" val="2749821420"/>
                    </a:ext>
                  </a:extLst>
                </a:gridCol>
                <a:gridCol w="1688641">
                  <a:extLst>
                    <a:ext uri="{9D8B030D-6E8A-4147-A177-3AD203B41FA5}">
                      <a16:colId xmlns:a16="http://schemas.microsoft.com/office/drawing/2014/main" val="2302667079"/>
                    </a:ext>
                  </a:extLst>
                </a:gridCol>
                <a:gridCol w="1687847">
                  <a:extLst>
                    <a:ext uri="{9D8B030D-6E8A-4147-A177-3AD203B41FA5}">
                      <a16:colId xmlns:a16="http://schemas.microsoft.com/office/drawing/2014/main" val="2323266821"/>
                    </a:ext>
                  </a:extLst>
                </a:gridCol>
                <a:gridCol w="1013027">
                  <a:extLst>
                    <a:ext uri="{9D8B030D-6E8A-4147-A177-3AD203B41FA5}">
                      <a16:colId xmlns:a16="http://schemas.microsoft.com/office/drawing/2014/main" val="3359331231"/>
                    </a:ext>
                  </a:extLst>
                </a:gridCol>
                <a:gridCol w="2324562">
                  <a:extLst>
                    <a:ext uri="{9D8B030D-6E8A-4147-A177-3AD203B41FA5}">
                      <a16:colId xmlns:a16="http://schemas.microsoft.com/office/drawing/2014/main" val="4254458749"/>
                    </a:ext>
                  </a:extLst>
                </a:gridCol>
              </a:tblGrid>
              <a:tr h="352663">
                <a:tc>
                  <a:txBody>
                    <a:bodyPr/>
                    <a:lstStyle/>
                    <a:p>
                      <a:pPr algn="ctr">
                        <a:lnSpc>
                          <a:spcPct val="150000"/>
                        </a:lnSpc>
                        <a:spcBef>
                          <a:spcPts val="600"/>
                        </a:spcBef>
                        <a:spcAft>
                          <a:spcPts val="800"/>
                        </a:spcAft>
                      </a:pPr>
                      <a:r>
                        <a:rPr lang="vi-VN" sz="1400">
                          <a:effectLst/>
                        </a:rPr>
                        <a:t>TT</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Khóa</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trường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Kiểu dữ liệu</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Mô tả</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7986638"/>
                  </a:ext>
                </a:extLst>
              </a:tr>
              <a:tr h="352663">
                <a:tc>
                  <a:txBody>
                    <a:bodyPr/>
                    <a:lstStyle/>
                    <a:p>
                      <a:pPr algn="ctr">
                        <a:lnSpc>
                          <a:spcPct val="150000"/>
                        </a:lnSpc>
                        <a:spcBef>
                          <a:spcPts val="600"/>
                        </a:spcBef>
                        <a:spcAft>
                          <a:spcPts val="800"/>
                        </a:spcAft>
                      </a:pPr>
                      <a:r>
                        <a:rPr lang="vi-VN" sz="1400">
                          <a:effectLst/>
                        </a:rPr>
                        <a:t>1</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Order_id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dirty="0">
                          <a:effectLst/>
                        </a:rPr>
                        <a:t>Int(255)</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đơn hàng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0887651"/>
                  </a:ext>
                </a:extLst>
              </a:tr>
              <a:tr h="357755">
                <a:tc>
                  <a:txBody>
                    <a:bodyPr/>
                    <a:lstStyle/>
                    <a:p>
                      <a:pPr algn="ctr">
                        <a:lnSpc>
                          <a:spcPct val="150000"/>
                        </a:lnSpc>
                        <a:spcBef>
                          <a:spcPts val="600"/>
                        </a:spcBef>
                        <a:spcAft>
                          <a:spcPts val="800"/>
                        </a:spcAft>
                      </a:pPr>
                      <a:r>
                        <a:rPr lang="vi-VN" sz="1400">
                          <a:effectLst/>
                        </a:rPr>
                        <a:t>2</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F</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User</a:t>
                      </a:r>
                      <a:r>
                        <a:rPr lang="vi-VN" sz="1400">
                          <a:effectLst/>
                        </a:rPr>
                        <a:t>_id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a:t>
                      </a:r>
                      <a:r>
                        <a:rPr lang="en-US" sz="1400">
                          <a:effectLst/>
                        </a:rPr>
                        <a:t>người dùng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9647471"/>
                  </a:ext>
                </a:extLst>
              </a:tr>
              <a:tr h="352663">
                <a:tc>
                  <a:txBody>
                    <a:bodyPr/>
                    <a:lstStyle/>
                    <a:p>
                      <a:pPr algn="ctr">
                        <a:lnSpc>
                          <a:spcPct val="150000"/>
                        </a:lnSpc>
                        <a:spcBef>
                          <a:spcPts val="600"/>
                        </a:spcBef>
                        <a:spcAft>
                          <a:spcPts val="800"/>
                        </a:spcAft>
                      </a:pPr>
                      <a:r>
                        <a:rPr lang="vi-VN" sz="1400">
                          <a:effectLst/>
                        </a:rPr>
                        <a:t>3</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F</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Product_id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sản phẩm</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7467259"/>
                  </a:ext>
                </a:extLst>
              </a:tr>
              <a:tr h="352663">
                <a:tc>
                  <a:txBody>
                    <a:bodyPr/>
                    <a:lstStyle/>
                    <a:p>
                      <a:pPr algn="ctr">
                        <a:lnSpc>
                          <a:spcPct val="150000"/>
                        </a:lnSpc>
                        <a:spcBef>
                          <a:spcPts val="600"/>
                        </a:spcBef>
                        <a:spcAft>
                          <a:spcPts val="800"/>
                        </a:spcAft>
                      </a:pPr>
                      <a:r>
                        <a:rPr lang="vi-VN" sz="1400">
                          <a:effectLst/>
                        </a:rPr>
                        <a:t>4</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r>
                        <a:rPr lang="en-US" sz="1400">
                          <a:effectLst/>
                        </a:rPr>
                        <a:t>orderItems</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Int(225)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Số lượng đặt</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7668983"/>
                  </a:ext>
                </a:extLst>
              </a:tr>
              <a:tr h="352663">
                <a:tc>
                  <a:txBody>
                    <a:bodyPr/>
                    <a:lstStyle/>
                    <a:p>
                      <a:pPr algn="ctr">
                        <a:lnSpc>
                          <a:spcPct val="150000"/>
                        </a:lnSpc>
                        <a:spcBef>
                          <a:spcPts val="600"/>
                        </a:spcBef>
                        <a:spcAft>
                          <a:spcPts val="800"/>
                        </a:spcAft>
                      </a:pPr>
                      <a:r>
                        <a:rPr lang="vi-VN" sz="1400">
                          <a:effectLst/>
                        </a:rPr>
                        <a:t>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r>
                        <a:rPr lang="en-US" sz="1400">
                          <a:effectLst/>
                        </a:rPr>
                        <a:t>countInStock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Tinyint (2)</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Tình trạng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6473826"/>
                  </a:ext>
                </a:extLst>
              </a:tr>
              <a:tr h="534602">
                <a:tc>
                  <a:txBody>
                    <a:bodyPr/>
                    <a:lstStyle/>
                    <a:p>
                      <a:pPr algn="ctr">
                        <a:lnSpc>
                          <a:spcPct val="150000"/>
                        </a:lnSpc>
                        <a:spcBef>
                          <a:spcPts val="600"/>
                        </a:spcBef>
                        <a:spcAft>
                          <a:spcPts val="800"/>
                        </a:spcAft>
                      </a:pPr>
                      <a:r>
                        <a:rPr lang="en-US" sz="1400">
                          <a:effectLst/>
                        </a:rPr>
                        <a:t>6</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r>
                        <a:rPr lang="en-US" sz="1400" dirty="0" err="1">
                          <a:effectLst/>
                        </a:rPr>
                        <a:t>shippingAddress</a:t>
                      </a:r>
                      <a:endParaRPr lang="vi-VN" sz="1400" dirty="0">
                        <a:effectLst/>
                      </a:endParaRPr>
                    </a:p>
                    <a:p>
                      <a:pPr algn="just"/>
                      <a:r>
                        <a:rPr lang="en-US" sz="1400" dirty="0">
                          <a:effectLst/>
                        </a:rPr>
                        <a:t> </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Varchar(2000)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Địa chỉ giao hàng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2793562"/>
                  </a:ext>
                </a:extLst>
              </a:tr>
              <a:tr h="534602">
                <a:tc>
                  <a:txBody>
                    <a:bodyPr/>
                    <a:lstStyle/>
                    <a:p>
                      <a:pPr algn="ctr">
                        <a:lnSpc>
                          <a:spcPct val="150000"/>
                        </a:lnSpc>
                        <a:spcBef>
                          <a:spcPts val="600"/>
                        </a:spcBef>
                        <a:spcAft>
                          <a:spcPts val="800"/>
                        </a:spcAft>
                      </a:pPr>
                      <a:r>
                        <a:rPr lang="en-US" sz="1400">
                          <a:effectLst/>
                        </a:rPr>
                        <a:t>7</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r>
                        <a:rPr lang="en-US" sz="1400">
                          <a:effectLst/>
                        </a:rPr>
                        <a:t>paymentMethod</a:t>
                      </a:r>
                      <a:endParaRPr lang="vi-VN" sz="1400">
                        <a:effectLst/>
                      </a:endParaRPr>
                    </a:p>
                    <a:p>
                      <a:pPr algn="just"/>
                      <a:r>
                        <a:rPr lang="en-US"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Varchar(2000)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Phương thức trả tiền</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0470375"/>
                  </a:ext>
                </a:extLst>
              </a:tr>
              <a:tr h="534602">
                <a:tc>
                  <a:txBody>
                    <a:bodyPr/>
                    <a:lstStyle/>
                    <a:p>
                      <a:pPr algn="ctr">
                        <a:lnSpc>
                          <a:spcPct val="150000"/>
                        </a:lnSpc>
                        <a:spcBef>
                          <a:spcPts val="600"/>
                        </a:spcBef>
                        <a:spcAft>
                          <a:spcPts val="800"/>
                        </a:spcAft>
                      </a:pPr>
                      <a:r>
                        <a:rPr lang="en-US" sz="1400">
                          <a:effectLst/>
                        </a:rPr>
                        <a:t>8</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r>
                        <a:rPr lang="en-US" sz="1400">
                          <a:effectLst/>
                        </a:rPr>
                        <a:t>taxPrice</a:t>
                      </a:r>
                      <a:endParaRPr lang="vi-VN" sz="1400">
                        <a:effectLst/>
                      </a:endParaRPr>
                    </a:p>
                    <a:p>
                      <a:pPr algn="just"/>
                      <a:r>
                        <a:rPr lang="en-US"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Int(225)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Thuế</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2407378"/>
                  </a:ext>
                </a:extLst>
              </a:tr>
              <a:tr h="534602">
                <a:tc>
                  <a:txBody>
                    <a:bodyPr/>
                    <a:lstStyle/>
                    <a:p>
                      <a:pPr algn="ctr">
                        <a:lnSpc>
                          <a:spcPct val="150000"/>
                        </a:lnSpc>
                        <a:spcBef>
                          <a:spcPts val="600"/>
                        </a:spcBef>
                        <a:spcAft>
                          <a:spcPts val="800"/>
                        </a:spcAft>
                      </a:pPr>
                      <a:r>
                        <a:rPr lang="en-US" sz="1400">
                          <a:effectLst/>
                        </a:rPr>
                        <a:t>9</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r>
                        <a:rPr lang="en-US" sz="1400">
                          <a:effectLst/>
                        </a:rPr>
                        <a:t>shippingPrice</a:t>
                      </a:r>
                      <a:endParaRPr lang="vi-VN" sz="1400">
                        <a:effectLst/>
                      </a:endParaRPr>
                    </a:p>
                    <a:p>
                      <a:pPr algn="just"/>
                      <a:r>
                        <a:rPr lang="en-US"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Int(225)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Giá phí vận chuyển</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6878544"/>
                  </a:ext>
                </a:extLst>
              </a:tr>
              <a:tr h="534602">
                <a:tc>
                  <a:txBody>
                    <a:bodyPr/>
                    <a:lstStyle/>
                    <a:p>
                      <a:pPr algn="ctr">
                        <a:lnSpc>
                          <a:spcPct val="150000"/>
                        </a:lnSpc>
                        <a:spcBef>
                          <a:spcPts val="600"/>
                        </a:spcBef>
                        <a:spcAft>
                          <a:spcPts val="800"/>
                        </a:spcAft>
                      </a:pPr>
                      <a:r>
                        <a:rPr lang="en-US" sz="1400">
                          <a:effectLst/>
                        </a:rPr>
                        <a:t>10</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r>
                        <a:rPr lang="en-US" sz="1400">
                          <a:effectLst/>
                        </a:rPr>
                        <a:t>totalPrice</a:t>
                      </a:r>
                      <a:endParaRPr lang="vi-VN" sz="1400">
                        <a:effectLst/>
                      </a:endParaRPr>
                    </a:p>
                    <a:p>
                      <a:pPr algn="just"/>
                      <a:r>
                        <a:rPr lang="en-US"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Int(225)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dirty="0" err="1">
                          <a:effectLst/>
                        </a:rPr>
                        <a:t>Tổng</a:t>
                      </a:r>
                      <a:r>
                        <a:rPr lang="en-US" sz="1400" dirty="0">
                          <a:effectLst/>
                        </a:rPr>
                        <a:t> </a:t>
                      </a:r>
                      <a:r>
                        <a:rPr lang="en-US" sz="1400" dirty="0" err="1">
                          <a:effectLst/>
                        </a:rPr>
                        <a:t>giá</a:t>
                      </a:r>
                      <a:r>
                        <a:rPr lang="en-US" sz="1400" dirty="0">
                          <a:effectLst/>
                        </a:rPr>
                        <a:t> </a:t>
                      </a:r>
                      <a:r>
                        <a:rPr lang="en-US" sz="1400" dirty="0" err="1">
                          <a:effectLst/>
                        </a:rPr>
                        <a:t>đơn</a:t>
                      </a:r>
                      <a:r>
                        <a:rPr lang="en-US" sz="1400" dirty="0">
                          <a:effectLst/>
                        </a:rPr>
                        <a:t> </a:t>
                      </a:r>
                      <a:r>
                        <a:rPr lang="en-US" sz="1400" dirty="0" err="1">
                          <a:effectLst/>
                        </a:rPr>
                        <a:t>hàng</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5355217"/>
                  </a:ext>
                </a:extLst>
              </a:tr>
            </a:tbl>
          </a:graphicData>
        </a:graphic>
      </p:graphicFrame>
      <p:graphicFrame>
        <p:nvGraphicFramePr>
          <p:cNvPr id="5" name="Table 4">
            <a:extLst>
              <a:ext uri="{FF2B5EF4-FFF2-40B4-BE49-F238E27FC236}">
                <a16:creationId xmlns:a16="http://schemas.microsoft.com/office/drawing/2014/main" id="{3539F7B8-9927-50C2-11B9-3EFE1CD5231C}"/>
              </a:ext>
            </a:extLst>
          </p:cNvPr>
          <p:cNvGraphicFramePr>
            <a:graphicFrameLocks noGrp="1"/>
          </p:cNvGraphicFramePr>
          <p:nvPr>
            <p:extLst>
              <p:ext uri="{D42A27DB-BD31-4B8C-83A1-F6EECF244321}">
                <p14:modId xmlns:p14="http://schemas.microsoft.com/office/powerpoint/2010/main" val="383019812"/>
              </p:ext>
            </p:extLst>
          </p:nvPr>
        </p:nvGraphicFramePr>
        <p:xfrm>
          <a:off x="520181" y="6932852"/>
          <a:ext cx="7571305" cy="1215379"/>
        </p:xfrm>
        <a:graphic>
          <a:graphicData uri="http://schemas.openxmlformats.org/drawingml/2006/table">
            <a:tbl>
              <a:tblPr firstRow="1" firstCol="1" bandRow="1">
                <a:tableStyleId>{5C22544A-7EE6-4342-B048-85BDC9FD1C3A}</a:tableStyleId>
              </a:tblPr>
              <a:tblGrid>
                <a:gridCol w="532650">
                  <a:extLst>
                    <a:ext uri="{9D8B030D-6E8A-4147-A177-3AD203B41FA5}">
                      <a16:colId xmlns:a16="http://schemas.microsoft.com/office/drawing/2014/main" val="3867220770"/>
                    </a:ext>
                  </a:extLst>
                </a:gridCol>
                <a:gridCol w="685159">
                  <a:extLst>
                    <a:ext uri="{9D8B030D-6E8A-4147-A177-3AD203B41FA5}">
                      <a16:colId xmlns:a16="http://schemas.microsoft.com/office/drawing/2014/main" val="1735211686"/>
                    </a:ext>
                  </a:extLst>
                </a:gridCol>
                <a:gridCol w="1597952">
                  <a:extLst>
                    <a:ext uri="{9D8B030D-6E8A-4147-A177-3AD203B41FA5}">
                      <a16:colId xmlns:a16="http://schemas.microsoft.com/office/drawing/2014/main" val="3912058480"/>
                    </a:ext>
                  </a:extLst>
                </a:gridCol>
                <a:gridCol w="1597201">
                  <a:extLst>
                    <a:ext uri="{9D8B030D-6E8A-4147-A177-3AD203B41FA5}">
                      <a16:colId xmlns:a16="http://schemas.microsoft.com/office/drawing/2014/main" val="2253106125"/>
                    </a:ext>
                  </a:extLst>
                </a:gridCol>
                <a:gridCol w="958622">
                  <a:extLst>
                    <a:ext uri="{9D8B030D-6E8A-4147-A177-3AD203B41FA5}">
                      <a16:colId xmlns:a16="http://schemas.microsoft.com/office/drawing/2014/main" val="1816794642"/>
                    </a:ext>
                  </a:extLst>
                </a:gridCol>
                <a:gridCol w="2199721">
                  <a:extLst>
                    <a:ext uri="{9D8B030D-6E8A-4147-A177-3AD203B41FA5}">
                      <a16:colId xmlns:a16="http://schemas.microsoft.com/office/drawing/2014/main" val="3637843641"/>
                    </a:ext>
                  </a:extLst>
                </a:gridCol>
              </a:tblGrid>
              <a:tr h="401025">
                <a:tc>
                  <a:txBody>
                    <a:bodyPr/>
                    <a:lstStyle/>
                    <a:p>
                      <a:pPr algn="ctr">
                        <a:lnSpc>
                          <a:spcPct val="150000"/>
                        </a:lnSpc>
                        <a:spcBef>
                          <a:spcPts val="600"/>
                        </a:spcBef>
                        <a:spcAft>
                          <a:spcPts val="800"/>
                        </a:spcAft>
                      </a:pPr>
                      <a:r>
                        <a:rPr lang="vi-VN" sz="1400">
                          <a:effectLst/>
                        </a:rPr>
                        <a:t>TT</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Khóa</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Tên trường</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Kiểu dữ liệu</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Mô tả</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9124653"/>
                  </a:ext>
                </a:extLst>
              </a:tr>
              <a:tr h="407177">
                <a:tc>
                  <a:txBody>
                    <a:bodyPr/>
                    <a:lstStyle/>
                    <a:p>
                      <a:pPr algn="ctr">
                        <a:lnSpc>
                          <a:spcPct val="150000"/>
                        </a:lnSpc>
                        <a:spcBef>
                          <a:spcPts val="600"/>
                        </a:spcBef>
                        <a:spcAft>
                          <a:spcPts val="800"/>
                        </a:spcAft>
                      </a:pPr>
                      <a:r>
                        <a:rPr lang="vi-VN" sz="1400">
                          <a:effectLst/>
                        </a:rPr>
                        <a:t>1</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vi-VN" sz="1400">
                          <a:effectLst/>
                        </a:rPr>
                        <a:t>P</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id</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Int(255)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Not 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vi-VN" sz="1400">
                          <a:effectLst/>
                        </a:rPr>
                        <a:t>Mã chủ đề</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6662884"/>
                  </a:ext>
                </a:extLst>
              </a:tr>
              <a:tr h="407177">
                <a:tc>
                  <a:txBody>
                    <a:bodyPr/>
                    <a:lstStyle/>
                    <a:p>
                      <a:pPr algn="ctr">
                        <a:lnSpc>
                          <a:spcPct val="150000"/>
                        </a:lnSpc>
                        <a:spcBef>
                          <a:spcPts val="600"/>
                        </a:spcBef>
                        <a:spcAft>
                          <a:spcPts val="800"/>
                        </a:spcAft>
                      </a:pPr>
                      <a:r>
                        <a:rPr lang="vi-VN" sz="1400">
                          <a:effectLst/>
                        </a:rPr>
                        <a:t>2</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spcAft>
                          <a:spcPts val="800"/>
                        </a:spcAft>
                      </a:pPr>
                      <a:r>
                        <a:rPr lang="en-US" sz="1400">
                          <a:effectLst/>
                        </a:rPr>
                        <a:t> </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a:effectLst/>
                        </a:rPr>
                        <a:t>chude</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800"/>
                        </a:spcAft>
                      </a:pPr>
                      <a:r>
                        <a:rPr lang="vi-VN" sz="1400">
                          <a:effectLst/>
                        </a:rPr>
                        <a:t>Varchar (255)</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vi-VN" sz="1400">
                          <a:effectLst/>
                        </a:rPr>
                        <a:t>Null</a:t>
                      </a:r>
                      <a:endParaRPr lang="vi-V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Bef>
                          <a:spcPts val="600"/>
                        </a:spcBef>
                        <a:spcAft>
                          <a:spcPts val="800"/>
                        </a:spcAft>
                      </a:pPr>
                      <a:r>
                        <a:rPr lang="en-US" sz="1400" dirty="0" err="1">
                          <a:effectLst/>
                        </a:rPr>
                        <a:t>Chủ</a:t>
                      </a:r>
                      <a:r>
                        <a:rPr lang="en-US" sz="1400" dirty="0">
                          <a:effectLst/>
                        </a:rPr>
                        <a:t> </a:t>
                      </a:r>
                      <a:r>
                        <a:rPr lang="en-US" sz="1400" dirty="0" err="1">
                          <a:effectLst/>
                        </a:rPr>
                        <a:t>đề</a:t>
                      </a:r>
                      <a:endParaRPr lang="vi-V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0418289"/>
                  </a:ext>
                </a:extLst>
              </a:tr>
            </a:tbl>
          </a:graphicData>
        </a:graphic>
      </p:graphicFrame>
      <p:sp>
        <p:nvSpPr>
          <p:cNvPr id="16" name="TextBox 15">
            <a:extLst>
              <a:ext uri="{FF2B5EF4-FFF2-40B4-BE49-F238E27FC236}">
                <a16:creationId xmlns:a16="http://schemas.microsoft.com/office/drawing/2014/main" id="{686A2084-5E1C-4D76-64A9-84F29175D227}"/>
              </a:ext>
            </a:extLst>
          </p:cNvPr>
          <p:cNvSpPr txBox="1"/>
          <p:nvPr/>
        </p:nvSpPr>
        <p:spPr>
          <a:xfrm>
            <a:off x="505894" y="6456112"/>
            <a:ext cx="5713930" cy="368755"/>
          </a:xfrm>
          <a:prstGeom prst="rect">
            <a:avLst/>
          </a:prstGeom>
          <a:noFill/>
        </p:spPr>
        <p:txBody>
          <a:bodyPr wrap="square" rtlCol="0">
            <a:spAutoFit/>
          </a:bodyP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 Feedback</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F9095292-474C-EE49-FDCD-8C25EEEF0EB3}"/>
              </a:ext>
            </a:extLst>
          </p:cNvPr>
          <p:cNvSpPr txBox="1"/>
          <p:nvPr/>
        </p:nvSpPr>
        <p:spPr>
          <a:xfrm>
            <a:off x="9372600" y="1623424"/>
            <a:ext cx="5713930" cy="458074"/>
          </a:xfrm>
          <a:prstGeom prst="rect">
            <a:avLst/>
          </a:prstGeom>
          <a:noFill/>
        </p:spPr>
        <p:txBody>
          <a:bodyPr wrap="square" rtlCol="0">
            <a:spAutoFit/>
          </a:bodyPr>
          <a:lstStyle/>
          <a:p>
            <a:pPr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Table Orders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255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7918" y="3321027"/>
            <a:ext cx="5155012" cy="39459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12546" y="4977151"/>
            <a:ext cx="3946754" cy="296499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105070" y="2324100"/>
            <a:ext cx="3995097" cy="4114800"/>
          </a:xfrm>
          <a:prstGeom prst="rect">
            <a:avLst/>
          </a:prstGeom>
        </p:spPr>
      </p:pic>
      <p:sp>
        <p:nvSpPr>
          <p:cNvPr id="5" name="TextBox 5"/>
          <p:cNvSpPr txBox="1"/>
          <p:nvPr/>
        </p:nvSpPr>
        <p:spPr>
          <a:xfrm>
            <a:off x="1615956" y="3829050"/>
            <a:ext cx="8489114" cy="2609850"/>
          </a:xfrm>
          <a:prstGeom prst="rect">
            <a:avLst/>
          </a:prstGeom>
        </p:spPr>
        <p:txBody>
          <a:bodyPr lIns="0" tIns="0" rIns="0" bIns="0" rtlCol="0" anchor="t">
            <a:spAutoFit/>
          </a:bodyPr>
          <a:lstStyle/>
          <a:p>
            <a:pPr>
              <a:lnSpc>
                <a:spcPts val="10200"/>
              </a:lnSpc>
            </a:pPr>
            <a:r>
              <a:rPr lang="en-US" sz="8500" b="1" dirty="0">
                <a:solidFill>
                  <a:srgbClr val="F7B4A7"/>
                </a:solidFill>
                <a:latin typeface="Arial" panose="020B0604020202020204" pitchFamily="34" charset="0"/>
                <a:cs typeface="Arial" panose="020B0604020202020204" pitchFamily="34" charset="0"/>
              </a:rPr>
              <a:t>3.CÁC NGÔN NGỮ HỖ TRỢ</a:t>
            </a:r>
          </a:p>
        </p:txBody>
      </p:sp>
    </p:spTree>
    <p:extLst>
      <p:ext uri="{BB962C8B-B14F-4D97-AF65-F5344CB8AC3E}">
        <p14:creationId xmlns:p14="http://schemas.microsoft.com/office/powerpoint/2010/main" val="9244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762088" flipV="1">
            <a:off x="6940847" y="3483033"/>
            <a:ext cx="1969953" cy="194846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42365">
            <a:off x="16255381" y="-704905"/>
            <a:ext cx="2805520" cy="280552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8241607">
            <a:off x="15528849" y="9196452"/>
            <a:ext cx="3336310" cy="133452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540813" y="12055"/>
            <a:ext cx="2656316" cy="2033290"/>
          </a:xfrm>
          <a:prstGeom prst="rect">
            <a:avLst/>
          </a:prstGeom>
        </p:spPr>
      </p:pic>
      <p:grpSp>
        <p:nvGrpSpPr>
          <p:cNvPr id="6" name="Group 6"/>
          <p:cNvGrpSpPr/>
          <p:nvPr/>
        </p:nvGrpSpPr>
        <p:grpSpPr>
          <a:xfrm>
            <a:off x="1028700" y="3350608"/>
            <a:ext cx="6669973" cy="4927639"/>
            <a:chOff x="0" y="-95249"/>
            <a:chExt cx="8893297" cy="6570187"/>
          </a:xfrm>
        </p:grpSpPr>
        <p:sp>
          <p:nvSpPr>
            <p:cNvPr id="7" name="TextBox 7"/>
            <p:cNvSpPr txBox="1"/>
            <p:nvPr/>
          </p:nvSpPr>
          <p:spPr>
            <a:xfrm>
              <a:off x="0" y="-95249"/>
              <a:ext cx="8893297" cy="1046099"/>
            </a:xfrm>
            <a:prstGeom prst="rect">
              <a:avLst/>
            </a:prstGeom>
          </p:spPr>
          <p:txBody>
            <a:bodyPr lIns="0" tIns="0" rIns="0" bIns="0" rtlCol="0" anchor="t">
              <a:spAutoFit/>
            </a:bodyPr>
            <a:lstStyle/>
            <a:p>
              <a:pPr>
                <a:lnSpc>
                  <a:spcPts val="6724"/>
                </a:lnSpc>
              </a:pPr>
              <a:r>
                <a:rPr lang="en-US" sz="4802" b="1" dirty="0">
                  <a:solidFill>
                    <a:srgbClr val="94DDDE"/>
                  </a:solidFill>
                  <a:latin typeface="Arial" panose="020B0604020202020204" pitchFamily="34" charset="0"/>
                  <a:cs typeface="Arial" panose="020B0604020202020204" pitchFamily="34" charset="0"/>
                </a:rPr>
                <a:t>   FRONT-END</a:t>
              </a:r>
            </a:p>
          </p:txBody>
        </p:sp>
        <p:sp>
          <p:nvSpPr>
            <p:cNvPr id="8" name="TextBox 8"/>
            <p:cNvSpPr txBox="1"/>
            <p:nvPr/>
          </p:nvSpPr>
          <p:spPr>
            <a:xfrm>
              <a:off x="0" y="1380294"/>
              <a:ext cx="8893297" cy="5094644"/>
            </a:xfrm>
            <a:prstGeom prst="rect">
              <a:avLst/>
            </a:prstGeom>
          </p:spPr>
          <p:txBody>
            <a:bodyPr lIns="0" tIns="0" rIns="0" bIns="0" rtlCol="0" anchor="t">
              <a:spAutoFit/>
            </a:bodyPr>
            <a:lstStyle/>
            <a:p>
              <a:pPr marL="950533" lvl="1" indent="-475267">
                <a:lnSpc>
                  <a:spcPts val="6163"/>
                </a:lnSpc>
                <a:buFont typeface="Arial"/>
                <a:buChar char="•"/>
              </a:pPr>
              <a:r>
                <a:rPr lang="en-US" sz="4402" dirty="0" err="1">
                  <a:solidFill>
                    <a:srgbClr val="FEFEFE"/>
                  </a:solidFill>
                  <a:latin typeface="Josefin Sans Regular"/>
                </a:rPr>
                <a:t>JavaScirpt</a:t>
              </a:r>
              <a:endParaRPr lang="en-US" sz="4402" dirty="0">
                <a:solidFill>
                  <a:srgbClr val="FEFEFE"/>
                </a:solidFill>
                <a:latin typeface="Josefin Sans Regular"/>
              </a:endParaRPr>
            </a:p>
            <a:p>
              <a:pPr marL="950533" lvl="1" indent="-475267">
                <a:lnSpc>
                  <a:spcPts val="6163"/>
                </a:lnSpc>
                <a:buFont typeface="Arial"/>
                <a:buChar char="•"/>
              </a:pPr>
              <a:r>
                <a:rPr lang="en-US" sz="4402" dirty="0" err="1">
                  <a:solidFill>
                    <a:srgbClr val="FEFEFE"/>
                  </a:solidFill>
                  <a:latin typeface="Josefin Sans Regular"/>
                </a:rPr>
                <a:t>ReactJs</a:t>
              </a:r>
              <a:endParaRPr lang="en-US" sz="4402" dirty="0">
                <a:solidFill>
                  <a:srgbClr val="FEFEFE"/>
                </a:solidFill>
                <a:latin typeface="Josefin Sans Regular"/>
              </a:endParaRPr>
            </a:p>
            <a:p>
              <a:pPr marL="950533" lvl="1" indent="-475267">
                <a:lnSpc>
                  <a:spcPts val="6163"/>
                </a:lnSpc>
                <a:buFont typeface="Arial"/>
                <a:buChar char="•"/>
              </a:pPr>
              <a:r>
                <a:rPr lang="en-US" sz="4402" dirty="0">
                  <a:solidFill>
                    <a:srgbClr val="FEFEFE"/>
                  </a:solidFill>
                  <a:latin typeface="Josefin Sans Regular"/>
                </a:rPr>
                <a:t>HTML</a:t>
              </a:r>
            </a:p>
            <a:p>
              <a:pPr marL="950533" lvl="1" indent="-475267">
                <a:lnSpc>
                  <a:spcPts val="6163"/>
                </a:lnSpc>
                <a:buFont typeface="Arial"/>
                <a:buChar char="•"/>
              </a:pPr>
              <a:r>
                <a:rPr lang="en-US" sz="4402" dirty="0">
                  <a:solidFill>
                    <a:srgbClr val="FEFEFE"/>
                  </a:solidFill>
                  <a:latin typeface="Josefin Sans Regular"/>
                </a:rPr>
                <a:t>CSS.</a:t>
              </a:r>
            </a:p>
            <a:p>
              <a:pPr>
                <a:lnSpc>
                  <a:spcPts val="4856"/>
                </a:lnSpc>
              </a:pPr>
              <a:endParaRPr lang="en-US" sz="4402" dirty="0">
                <a:solidFill>
                  <a:srgbClr val="FEFEFE"/>
                </a:solidFill>
                <a:latin typeface="Josefin Sans Regular"/>
              </a:endParaRPr>
            </a:p>
          </p:txBody>
        </p:sp>
      </p:grpSp>
      <p:sp>
        <p:nvSpPr>
          <p:cNvPr id="9" name="TextBox 9"/>
          <p:cNvSpPr txBox="1"/>
          <p:nvPr/>
        </p:nvSpPr>
        <p:spPr>
          <a:xfrm>
            <a:off x="1028700" y="1028700"/>
            <a:ext cx="8945834" cy="734817"/>
          </a:xfrm>
          <a:prstGeom prst="rect">
            <a:avLst/>
          </a:prstGeom>
        </p:spPr>
        <p:txBody>
          <a:bodyPr lIns="0" tIns="0" rIns="0" bIns="0" rtlCol="0" anchor="t">
            <a:spAutoFit/>
          </a:bodyPr>
          <a:lstStyle/>
          <a:p>
            <a:pPr>
              <a:lnSpc>
                <a:spcPts val="6090"/>
              </a:lnSpc>
            </a:pPr>
            <a:r>
              <a:rPr lang="en-US" sz="5075" b="1" dirty="0">
                <a:solidFill>
                  <a:srgbClr val="F7B4A7"/>
                </a:solidFill>
                <a:latin typeface="Arial" panose="020B0604020202020204" pitchFamily="34" charset="0"/>
                <a:cs typeface="Arial" panose="020B0604020202020204" pitchFamily="34" charset="0"/>
              </a:rPr>
              <a:t>3.CÁC NGÔN NGỮ HỖ TRỢ</a:t>
            </a:r>
          </a:p>
        </p:txBody>
      </p:sp>
      <p:sp>
        <p:nvSpPr>
          <p:cNvPr id="10" name="TextBox 10"/>
          <p:cNvSpPr txBox="1"/>
          <p:nvPr/>
        </p:nvSpPr>
        <p:spPr>
          <a:xfrm>
            <a:off x="9144000" y="2753903"/>
            <a:ext cx="7042419" cy="6047168"/>
          </a:xfrm>
          <a:prstGeom prst="rect">
            <a:avLst/>
          </a:prstGeom>
        </p:spPr>
        <p:txBody>
          <a:bodyPr lIns="0" tIns="0" rIns="0" bIns="0" rtlCol="0" anchor="t">
            <a:spAutoFit/>
          </a:bodyPr>
          <a:lstStyle/>
          <a:p>
            <a:pPr marL="669288" lvl="1" indent="-334644">
              <a:lnSpc>
                <a:spcPts val="4339"/>
              </a:lnSpc>
              <a:buFont typeface="Arial"/>
              <a:buChar char="•"/>
            </a:pPr>
            <a:r>
              <a:rPr lang="en-US" sz="3099" dirty="0" err="1">
                <a:solidFill>
                  <a:srgbClr val="FFFFFF"/>
                </a:solidFill>
                <a:latin typeface="Josefin Sans Regular"/>
              </a:rPr>
              <a:t>Tạo</a:t>
            </a:r>
            <a:r>
              <a:rPr lang="en-US" sz="3099" dirty="0">
                <a:solidFill>
                  <a:srgbClr val="FFFFFF"/>
                </a:solidFill>
                <a:latin typeface="Josefin Sans Regular"/>
              </a:rPr>
              <a:t> </a:t>
            </a:r>
            <a:r>
              <a:rPr lang="en-US" sz="3099" dirty="0" err="1">
                <a:solidFill>
                  <a:srgbClr val="FFFFFF"/>
                </a:solidFill>
                <a:latin typeface="Josefin Sans Regular"/>
              </a:rPr>
              <a:t>nên</a:t>
            </a:r>
            <a:r>
              <a:rPr lang="en-US" sz="3099" dirty="0">
                <a:solidFill>
                  <a:srgbClr val="FFFFFF"/>
                </a:solidFill>
                <a:latin typeface="Josefin Sans Regular"/>
              </a:rPr>
              <a:t> </a:t>
            </a:r>
            <a:r>
              <a:rPr lang="en-US" sz="3099" dirty="0" err="1">
                <a:solidFill>
                  <a:srgbClr val="FFFFFF"/>
                </a:solidFill>
                <a:latin typeface="Josefin Sans Regular"/>
              </a:rPr>
              <a:t>khung</a:t>
            </a:r>
            <a:r>
              <a:rPr lang="en-US" sz="3099" dirty="0">
                <a:solidFill>
                  <a:srgbClr val="FFFFFF"/>
                </a:solidFill>
                <a:latin typeface="Josefin Sans Regular"/>
              </a:rPr>
              <a:t> </a:t>
            </a:r>
            <a:r>
              <a:rPr lang="en-US" sz="3099" dirty="0" err="1">
                <a:solidFill>
                  <a:srgbClr val="FFFFFF"/>
                </a:solidFill>
                <a:latin typeface="Josefin Sans Regular"/>
              </a:rPr>
              <a:t>sườn</a:t>
            </a:r>
            <a:r>
              <a:rPr lang="en-US" sz="3099" dirty="0">
                <a:solidFill>
                  <a:srgbClr val="FFFFFF"/>
                </a:solidFill>
                <a:latin typeface="Josefin Sans Regular"/>
              </a:rPr>
              <a:t> </a:t>
            </a:r>
            <a:r>
              <a:rPr lang="en-US" sz="3099" dirty="0" err="1">
                <a:solidFill>
                  <a:srgbClr val="FFFFFF"/>
                </a:solidFill>
                <a:latin typeface="Josefin Sans Regular"/>
              </a:rPr>
              <a:t>chính</a:t>
            </a:r>
            <a:r>
              <a:rPr lang="en-US" sz="3099" dirty="0">
                <a:solidFill>
                  <a:srgbClr val="FFFFFF"/>
                </a:solidFill>
                <a:latin typeface="Josefin Sans Regular"/>
              </a:rPr>
              <a:t> </a:t>
            </a:r>
            <a:r>
              <a:rPr lang="en-US" sz="3099" dirty="0" err="1">
                <a:solidFill>
                  <a:srgbClr val="FFFFFF"/>
                </a:solidFill>
                <a:latin typeface="Josefin Sans Regular"/>
              </a:rPr>
              <a:t>cho</a:t>
            </a:r>
            <a:r>
              <a:rPr lang="en-US" sz="3099" dirty="0">
                <a:solidFill>
                  <a:srgbClr val="FFFFFF"/>
                </a:solidFill>
                <a:latin typeface="Josefin Sans Regular"/>
              </a:rPr>
              <a:t> </a:t>
            </a:r>
            <a:r>
              <a:rPr lang="en-US" sz="3099" dirty="0" err="1">
                <a:solidFill>
                  <a:srgbClr val="FFFFFF"/>
                </a:solidFill>
                <a:latin typeface="Josefin Sans Regular"/>
              </a:rPr>
              <a:t>cả</a:t>
            </a:r>
            <a:r>
              <a:rPr lang="en-US" sz="3099" dirty="0">
                <a:solidFill>
                  <a:srgbClr val="FFFFFF"/>
                </a:solidFill>
                <a:latin typeface="Josefin Sans Regular"/>
              </a:rPr>
              <a:t> </a:t>
            </a:r>
            <a:r>
              <a:rPr lang="en-US" sz="3099" dirty="0" err="1">
                <a:solidFill>
                  <a:srgbClr val="FFFFFF"/>
                </a:solidFill>
                <a:latin typeface="Josefin Sans Regular"/>
              </a:rPr>
              <a:t>trang</a:t>
            </a:r>
            <a:r>
              <a:rPr lang="en-US" sz="3099" dirty="0">
                <a:solidFill>
                  <a:srgbClr val="FFFFFF"/>
                </a:solidFill>
                <a:latin typeface="Josefin Sans Regular"/>
              </a:rPr>
              <a:t> web. </a:t>
            </a:r>
            <a:r>
              <a:rPr lang="en-US" sz="3099" dirty="0" err="1">
                <a:solidFill>
                  <a:srgbClr val="FFFFFF"/>
                </a:solidFill>
                <a:latin typeface="Josefin Sans Regular"/>
              </a:rPr>
              <a:t>Đặc</a:t>
            </a:r>
            <a:r>
              <a:rPr lang="en-US" sz="3099" dirty="0">
                <a:solidFill>
                  <a:srgbClr val="FFFFFF"/>
                </a:solidFill>
                <a:latin typeface="Josefin Sans Regular"/>
              </a:rPr>
              <a:t> </a:t>
            </a:r>
            <a:r>
              <a:rPr lang="en-US" sz="3099" dirty="0" err="1">
                <a:solidFill>
                  <a:srgbClr val="FFFFFF"/>
                </a:solidFill>
                <a:latin typeface="Josefin Sans Regular"/>
              </a:rPr>
              <a:t>biệt</a:t>
            </a:r>
            <a:r>
              <a:rPr lang="en-US" sz="3099" dirty="0">
                <a:solidFill>
                  <a:srgbClr val="FFFFFF"/>
                </a:solidFill>
                <a:latin typeface="Josefin Sans Regular"/>
              </a:rPr>
              <a:t> CSS </a:t>
            </a:r>
            <a:r>
              <a:rPr lang="en-US" sz="3099" dirty="0" err="1">
                <a:solidFill>
                  <a:srgbClr val="FFFFFF"/>
                </a:solidFill>
                <a:latin typeface="Josefin Sans Regular"/>
              </a:rPr>
              <a:t>tạo</a:t>
            </a:r>
            <a:r>
              <a:rPr lang="en-US" sz="3099" dirty="0">
                <a:solidFill>
                  <a:srgbClr val="FFFFFF"/>
                </a:solidFill>
                <a:latin typeface="Josefin Sans Regular"/>
              </a:rPr>
              <a:t> </a:t>
            </a:r>
            <a:r>
              <a:rPr lang="en-US" sz="3099" dirty="0" err="1">
                <a:solidFill>
                  <a:srgbClr val="FFFFFF"/>
                </a:solidFill>
                <a:latin typeface="Josefin Sans Regular"/>
              </a:rPr>
              <a:t>nên</a:t>
            </a:r>
            <a:r>
              <a:rPr lang="en-US" sz="3099" dirty="0">
                <a:solidFill>
                  <a:srgbClr val="FFFFFF"/>
                </a:solidFill>
                <a:latin typeface="Josefin Sans Regular"/>
              </a:rPr>
              <a:t> </a:t>
            </a:r>
            <a:r>
              <a:rPr lang="en-US" sz="3099" dirty="0" err="1">
                <a:solidFill>
                  <a:srgbClr val="FFFFFF"/>
                </a:solidFill>
                <a:latin typeface="Josefin Sans Regular"/>
              </a:rPr>
              <a:t>sự</a:t>
            </a:r>
            <a:r>
              <a:rPr lang="en-US" sz="3099" dirty="0">
                <a:solidFill>
                  <a:srgbClr val="FFFFFF"/>
                </a:solidFill>
                <a:latin typeface="Josefin Sans Regular"/>
              </a:rPr>
              <a:t> </a:t>
            </a:r>
            <a:r>
              <a:rPr lang="en-US" sz="3099" dirty="0" err="1">
                <a:solidFill>
                  <a:srgbClr val="FFFFFF"/>
                </a:solidFill>
                <a:latin typeface="Josefin Sans Regular"/>
              </a:rPr>
              <a:t>sắp</a:t>
            </a:r>
            <a:r>
              <a:rPr lang="en-US" sz="3099" dirty="0">
                <a:solidFill>
                  <a:srgbClr val="FFFFFF"/>
                </a:solidFill>
                <a:latin typeface="Josefin Sans Regular"/>
              </a:rPr>
              <a:t> </a:t>
            </a:r>
            <a:r>
              <a:rPr lang="en-US" sz="3099" dirty="0" err="1">
                <a:solidFill>
                  <a:srgbClr val="FFFFFF"/>
                </a:solidFill>
                <a:latin typeface="Josefin Sans Regular"/>
              </a:rPr>
              <a:t>xếp</a:t>
            </a:r>
            <a:r>
              <a:rPr lang="en-US" sz="3099" dirty="0">
                <a:solidFill>
                  <a:srgbClr val="FFFFFF"/>
                </a:solidFill>
                <a:latin typeface="Josefin Sans Regular"/>
              </a:rPr>
              <a:t> </a:t>
            </a:r>
            <a:r>
              <a:rPr lang="en-US" sz="3099" dirty="0" err="1">
                <a:solidFill>
                  <a:srgbClr val="FFFFFF"/>
                </a:solidFill>
                <a:latin typeface="Josefin Sans Regular"/>
              </a:rPr>
              <a:t>cố</a:t>
            </a:r>
            <a:r>
              <a:rPr lang="en-US" sz="3099" dirty="0">
                <a:solidFill>
                  <a:srgbClr val="FFFFFF"/>
                </a:solidFill>
                <a:latin typeface="Josefin Sans Regular"/>
              </a:rPr>
              <a:t> </a:t>
            </a:r>
            <a:r>
              <a:rPr lang="en-US" sz="3099" dirty="0" err="1">
                <a:solidFill>
                  <a:srgbClr val="FFFFFF"/>
                </a:solidFill>
                <a:latin typeface="Josefin Sans Regular"/>
              </a:rPr>
              <a:t>định</a:t>
            </a:r>
            <a:r>
              <a:rPr lang="en-US" sz="3099" dirty="0">
                <a:solidFill>
                  <a:srgbClr val="FFFFFF"/>
                </a:solidFill>
                <a:latin typeface="Josefin Sans Regular"/>
              </a:rPr>
              <a:t> </a:t>
            </a:r>
            <a:r>
              <a:rPr lang="en-US" sz="3099" dirty="0" err="1">
                <a:solidFill>
                  <a:srgbClr val="FFFFFF"/>
                </a:solidFill>
                <a:latin typeface="Josefin Sans Regular"/>
              </a:rPr>
              <a:t>cùng</a:t>
            </a:r>
            <a:r>
              <a:rPr lang="en-US" sz="3099" dirty="0">
                <a:solidFill>
                  <a:srgbClr val="FFFFFF"/>
                </a:solidFill>
                <a:latin typeface="Josefin Sans Regular"/>
              </a:rPr>
              <a:t> </a:t>
            </a:r>
            <a:r>
              <a:rPr lang="en-US" sz="3099" dirty="0" err="1">
                <a:solidFill>
                  <a:srgbClr val="FFFFFF"/>
                </a:solidFill>
                <a:latin typeface="Josefin Sans Regular"/>
              </a:rPr>
              <a:t>những</a:t>
            </a:r>
            <a:r>
              <a:rPr lang="en-US" sz="3099" dirty="0">
                <a:solidFill>
                  <a:srgbClr val="FFFFFF"/>
                </a:solidFill>
                <a:latin typeface="Josefin Sans Regular"/>
              </a:rPr>
              <a:t> </a:t>
            </a:r>
            <a:r>
              <a:rPr lang="en-US" sz="3099" dirty="0" err="1">
                <a:solidFill>
                  <a:srgbClr val="FFFFFF"/>
                </a:solidFill>
                <a:latin typeface="Josefin Sans Regular"/>
              </a:rPr>
              <a:t>hiệu</a:t>
            </a:r>
            <a:r>
              <a:rPr lang="en-US" sz="3099" dirty="0">
                <a:solidFill>
                  <a:srgbClr val="FFFFFF"/>
                </a:solidFill>
                <a:latin typeface="Josefin Sans Regular"/>
              </a:rPr>
              <a:t> </a:t>
            </a:r>
            <a:r>
              <a:rPr lang="en-US" sz="3099" dirty="0" err="1">
                <a:solidFill>
                  <a:srgbClr val="FFFFFF"/>
                </a:solidFill>
                <a:latin typeface="Josefin Sans Regular"/>
              </a:rPr>
              <a:t>ứng</a:t>
            </a:r>
            <a:r>
              <a:rPr lang="en-US" sz="3099" dirty="0">
                <a:solidFill>
                  <a:srgbClr val="FFFFFF"/>
                </a:solidFill>
                <a:latin typeface="Josefin Sans Regular"/>
              </a:rPr>
              <a:t> </a:t>
            </a:r>
            <a:r>
              <a:rPr lang="en-US" sz="3099" dirty="0" err="1">
                <a:solidFill>
                  <a:srgbClr val="FFFFFF"/>
                </a:solidFill>
                <a:latin typeface="Josefin Sans Regular"/>
              </a:rPr>
              <a:t>bắt</a:t>
            </a:r>
            <a:r>
              <a:rPr lang="en-US" sz="3099" dirty="0">
                <a:solidFill>
                  <a:srgbClr val="FFFFFF"/>
                </a:solidFill>
                <a:latin typeface="Josefin Sans Regular"/>
              </a:rPr>
              <a:t> </a:t>
            </a:r>
            <a:r>
              <a:rPr lang="en-US" sz="3099" dirty="0" err="1">
                <a:solidFill>
                  <a:srgbClr val="FFFFFF"/>
                </a:solidFill>
                <a:latin typeface="Josefin Sans Regular"/>
              </a:rPr>
              <a:t>mắt</a:t>
            </a:r>
            <a:r>
              <a:rPr lang="en-US" sz="3099" dirty="0">
                <a:solidFill>
                  <a:srgbClr val="FFFFFF"/>
                </a:solidFill>
                <a:latin typeface="Josefin Sans Regular"/>
              </a:rPr>
              <a:t>.</a:t>
            </a:r>
          </a:p>
          <a:p>
            <a:pPr>
              <a:lnSpc>
                <a:spcPts val="4339"/>
              </a:lnSpc>
            </a:pPr>
            <a:endParaRPr lang="en-US" sz="3099" dirty="0">
              <a:solidFill>
                <a:srgbClr val="FFFFFF"/>
              </a:solidFill>
              <a:latin typeface="Josefin Sans Regular"/>
            </a:endParaRPr>
          </a:p>
          <a:p>
            <a:pPr marL="669288" lvl="1" indent="-334644">
              <a:lnSpc>
                <a:spcPts val="4339"/>
              </a:lnSpc>
              <a:buFont typeface="Arial"/>
              <a:buChar char="•"/>
            </a:pPr>
            <a:r>
              <a:rPr lang="en-US" sz="3099" dirty="0" err="1">
                <a:solidFill>
                  <a:srgbClr val="FFFFFF"/>
                </a:solidFill>
                <a:latin typeface="Josefin Sans Regular"/>
              </a:rPr>
              <a:t>Tiến</a:t>
            </a:r>
            <a:r>
              <a:rPr lang="en-US" sz="3099" dirty="0">
                <a:solidFill>
                  <a:srgbClr val="FFFFFF"/>
                </a:solidFill>
                <a:latin typeface="Josefin Sans Regular"/>
              </a:rPr>
              <a:t> </a:t>
            </a:r>
            <a:r>
              <a:rPr lang="en-US" sz="3099" dirty="0" err="1">
                <a:solidFill>
                  <a:srgbClr val="FFFFFF"/>
                </a:solidFill>
                <a:latin typeface="Josefin Sans Regular"/>
              </a:rPr>
              <a:t>hành</a:t>
            </a:r>
            <a:r>
              <a:rPr lang="en-US" sz="3099" dirty="0">
                <a:solidFill>
                  <a:srgbClr val="FFFFFF"/>
                </a:solidFill>
                <a:latin typeface="Josefin Sans Regular"/>
              </a:rPr>
              <a:t> </a:t>
            </a:r>
            <a:r>
              <a:rPr lang="en-US" sz="3099" dirty="0" err="1">
                <a:solidFill>
                  <a:srgbClr val="FFFFFF"/>
                </a:solidFill>
                <a:latin typeface="Josefin Sans Regular"/>
              </a:rPr>
              <a:t>tiền</a:t>
            </a:r>
            <a:r>
              <a:rPr lang="en-US" sz="3099" dirty="0">
                <a:solidFill>
                  <a:srgbClr val="FFFFFF"/>
                </a:solidFill>
                <a:latin typeface="Josefin Sans Regular"/>
              </a:rPr>
              <a:t> </a:t>
            </a:r>
            <a:r>
              <a:rPr lang="en-US" sz="3099" dirty="0" err="1">
                <a:solidFill>
                  <a:srgbClr val="FFFFFF"/>
                </a:solidFill>
                <a:latin typeface="Josefin Sans Regular"/>
              </a:rPr>
              <a:t>xử</a:t>
            </a:r>
            <a:r>
              <a:rPr lang="en-US" sz="3099" dirty="0">
                <a:solidFill>
                  <a:srgbClr val="FFFFFF"/>
                </a:solidFill>
                <a:latin typeface="Josefin Sans Regular"/>
              </a:rPr>
              <a:t> </a:t>
            </a:r>
            <a:r>
              <a:rPr lang="en-US" sz="3099" dirty="0" err="1">
                <a:solidFill>
                  <a:srgbClr val="FFFFFF"/>
                </a:solidFill>
                <a:latin typeface="Josefin Sans Regular"/>
              </a:rPr>
              <a:t>lý</a:t>
            </a:r>
            <a:r>
              <a:rPr lang="en-US" sz="3099" dirty="0">
                <a:solidFill>
                  <a:srgbClr val="FFFFFF"/>
                </a:solidFill>
                <a:latin typeface="Josefin Sans Regular"/>
              </a:rPr>
              <a:t> </a:t>
            </a:r>
            <a:r>
              <a:rPr lang="en-US" sz="3099" dirty="0" err="1">
                <a:solidFill>
                  <a:srgbClr val="FFFFFF"/>
                </a:solidFill>
                <a:latin typeface="Josefin Sans Regular"/>
              </a:rPr>
              <a:t>trước</a:t>
            </a:r>
            <a:r>
              <a:rPr lang="en-US" sz="3099" dirty="0">
                <a:solidFill>
                  <a:srgbClr val="FFFFFF"/>
                </a:solidFill>
                <a:latin typeface="Josefin Sans Regular"/>
              </a:rPr>
              <a:t> </a:t>
            </a:r>
            <a:r>
              <a:rPr lang="en-US" sz="3099" dirty="0" err="1">
                <a:solidFill>
                  <a:srgbClr val="FFFFFF"/>
                </a:solidFill>
                <a:latin typeface="Josefin Sans Regular"/>
              </a:rPr>
              <a:t>khi</a:t>
            </a:r>
            <a:r>
              <a:rPr lang="en-US" sz="3099" dirty="0">
                <a:solidFill>
                  <a:srgbClr val="FFFFFF"/>
                </a:solidFill>
                <a:latin typeface="Josefin Sans Regular"/>
              </a:rPr>
              <a:t> </a:t>
            </a:r>
            <a:r>
              <a:rPr lang="en-US" sz="3099" dirty="0" err="1">
                <a:solidFill>
                  <a:srgbClr val="FFFFFF"/>
                </a:solidFill>
                <a:latin typeface="Josefin Sans Regular"/>
              </a:rPr>
              <a:t>gửi</a:t>
            </a:r>
            <a:r>
              <a:rPr lang="en-US" sz="3099" dirty="0">
                <a:solidFill>
                  <a:srgbClr val="FFFFFF"/>
                </a:solidFill>
                <a:latin typeface="Josefin Sans Regular"/>
              </a:rPr>
              <a:t> </a:t>
            </a:r>
            <a:r>
              <a:rPr lang="en-US" sz="3099" dirty="0" err="1">
                <a:solidFill>
                  <a:srgbClr val="FFFFFF"/>
                </a:solidFill>
                <a:latin typeface="Josefin Sans Regular"/>
              </a:rPr>
              <a:t>về</a:t>
            </a:r>
            <a:r>
              <a:rPr lang="en-US" sz="3099" dirty="0">
                <a:solidFill>
                  <a:srgbClr val="FFFFFF"/>
                </a:solidFill>
                <a:latin typeface="Josefin Sans Regular"/>
              </a:rPr>
              <a:t> </a:t>
            </a:r>
            <a:r>
              <a:rPr lang="en-US" sz="3099" dirty="0" err="1">
                <a:solidFill>
                  <a:srgbClr val="FFFFFF"/>
                </a:solidFill>
                <a:latin typeface="Josefin Sans Regular"/>
              </a:rPr>
              <a:t>phía</a:t>
            </a:r>
            <a:r>
              <a:rPr lang="en-US" sz="3099" dirty="0">
                <a:solidFill>
                  <a:srgbClr val="FFFFFF"/>
                </a:solidFill>
                <a:latin typeface="Josefin Sans Regular"/>
              </a:rPr>
              <a:t> server </a:t>
            </a:r>
            <a:r>
              <a:rPr lang="en-US" sz="3099" dirty="0" err="1">
                <a:solidFill>
                  <a:srgbClr val="FFFFFF"/>
                </a:solidFill>
                <a:latin typeface="Josefin Sans Regular"/>
              </a:rPr>
              <a:t>và</a:t>
            </a:r>
            <a:r>
              <a:rPr lang="en-US" sz="3099" dirty="0">
                <a:solidFill>
                  <a:srgbClr val="FFFFFF"/>
                </a:solidFill>
                <a:latin typeface="Josefin Sans Regular"/>
              </a:rPr>
              <a:t> </a:t>
            </a:r>
            <a:r>
              <a:rPr lang="en-US" sz="3099" dirty="0" err="1">
                <a:solidFill>
                  <a:srgbClr val="FFFFFF"/>
                </a:solidFill>
                <a:latin typeface="Josefin Sans Regular"/>
              </a:rPr>
              <a:t>hiển</a:t>
            </a:r>
            <a:r>
              <a:rPr lang="en-US" sz="3099" dirty="0">
                <a:solidFill>
                  <a:srgbClr val="FFFFFF"/>
                </a:solidFill>
                <a:latin typeface="Josefin Sans Regular"/>
              </a:rPr>
              <a:t> </a:t>
            </a:r>
            <a:r>
              <a:rPr lang="en-US" sz="3099" dirty="0" err="1">
                <a:solidFill>
                  <a:srgbClr val="FFFFFF"/>
                </a:solidFill>
                <a:latin typeface="Josefin Sans Regular"/>
              </a:rPr>
              <a:t>thị</a:t>
            </a:r>
            <a:r>
              <a:rPr lang="en-US" sz="3099" dirty="0">
                <a:solidFill>
                  <a:srgbClr val="FFFFFF"/>
                </a:solidFill>
                <a:latin typeface="Josefin Sans Regular"/>
              </a:rPr>
              <a:t> </a:t>
            </a:r>
            <a:r>
              <a:rPr lang="en-US" sz="3099" dirty="0" err="1">
                <a:solidFill>
                  <a:srgbClr val="FFFFFF"/>
                </a:solidFill>
                <a:latin typeface="Josefin Sans Regular"/>
              </a:rPr>
              <a:t>những</a:t>
            </a:r>
            <a:r>
              <a:rPr lang="en-US" sz="3099" dirty="0">
                <a:solidFill>
                  <a:srgbClr val="FFFFFF"/>
                </a:solidFill>
                <a:latin typeface="Josefin Sans Regular"/>
              </a:rPr>
              <a:t> </a:t>
            </a:r>
            <a:r>
              <a:rPr lang="en-US" sz="3099" dirty="0" err="1">
                <a:solidFill>
                  <a:srgbClr val="FFFFFF"/>
                </a:solidFill>
                <a:latin typeface="Josefin Sans Regular"/>
              </a:rPr>
              <a:t>thông</a:t>
            </a:r>
            <a:r>
              <a:rPr lang="en-US" sz="3099" dirty="0">
                <a:solidFill>
                  <a:srgbClr val="FFFFFF"/>
                </a:solidFill>
                <a:latin typeface="Josefin Sans Regular"/>
              </a:rPr>
              <a:t> </a:t>
            </a:r>
            <a:r>
              <a:rPr lang="en-US" sz="3099" dirty="0" err="1">
                <a:solidFill>
                  <a:srgbClr val="FFFFFF"/>
                </a:solidFill>
                <a:latin typeface="Josefin Sans Regular"/>
              </a:rPr>
              <a:t>báo</a:t>
            </a:r>
            <a:r>
              <a:rPr lang="en-US" sz="3099" dirty="0">
                <a:solidFill>
                  <a:srgbClr val="FFFFFF"/>
                </a:solidFill>
                <a:latin typeface="Josefin Sans Regular"/>
              </a:rPr>
              <a:t> </a:t>
            </a:r>
            <a:r>
              <a:rPr lang="en-US" sz="3099" dirty="0" err="1">
                <a:solidFill>
                  <a:srgbClr val="FFFFFF"/>
                </a:solidFill>
                <a:latin typeface="Josefin Sans Regular"/>
              </a:rPr>
              <a:t>thân</a:t>
            </a:r>
            <a:r>
              <a:rPr lang="en-US" sz="3099" dirty="0">
                <a:solidFill>
                  <a:srgbClr val="FFFFFF"/>
                </a:solidFill>
                <a:latin typeface="Josefin Sans Regular"/>
              </a:rPr>
              <a:t> </a:t>
            </a:r>
            <a:r>
              <a:rPr lang="en-US" sz="3099" dirty="0" err="1">
                <a:solidFill>
                  <a:srgbClr val="FFFFFF"/>
                </a:solidFill>
                <a:latin typeface="Josefin Sans Regular"/>
              </a:rPr>
              <a:t>thiện</a:t>
            </a:r>
            <a:r>
              <a:rPr lang="en-US" sz="3099" dirty="0">
                <a:solidFill>
                  <a:srgbClr val="FFFFFF"/>
                </a:solidFill>
                <a:latin typeface="Josefin Sans Regular"/>
              </a:rPr>
              <a:t>.</a:t>
            </a:r>
          </a:p>
          <a:p>
            <a:pPr>
              <a:lnSpc>
                <a:spcPts val="4339"/>
              </a:lnSpc>
            </a:pPr>
            <a:endParaRPr lang="en-US" sz="3099" dirty="0">
              <a:solidFill>
                <a:srgbClr val="FFFFFF"/>
              </a:solidFill>
              <a:latin typeface="Josefin Sans Regular"/>
            </a:endParaRPr>
          </a:p>
          <a:p>
            <a:pPr marL="669288" lvl="1" indent="-334644">
              <a:lnSpc>
                <a:spcPts val="4339"/>
              </a:lnSpc>
              <a:buFont typeface="Arial"/>
              <a:buChar char="•"/>
            </a:pPr>
            <a:r>
              <a:rPr lang="en-US" sz="3099" dirty="0" err="1">
                <a:solidFill>
                  <a:srgbClr val="FFFFFF"/>
                </a:solidFill>
                <a:latin typeface="Josefin Sans Regular"/>
              </a:rPr>
              <a:t>Phân</a:t>
            </a:r>
            <a:r>
              <a:rPr lang="en-US" sz="3099" dirty="0">
                <a:solidFill>
                  <a:srgbClr val="FFFFFF"/>
                </a:solidFill>
                <a:latin typeface="Josefin Sans Regular"/>
              </a:rPr>
              <a:t> </a:t>
            </a:r>
            <a:r>
              <a:rPr lang="en-US" sz="3099" dirty="0" err="1">
                <a:solidFill>
                  <a:srgbClr val="FFFFFF"/>
                </a:solidFill>
                <a:latin typeface="Josefin Sans Regular"/>
              </a:rPr>
              <a:t>trang</a:t>
            </a:r>
            <a:r>
              <a:rPr lang="en-US" sz="3099" dirty="0">
                <a:solidFill>
                  <a:srgbClr val="FFFFFF"/>
                </a:solidFill>
                <a:latin typeface="Josefin Sans Regular"/>
              </a:rPr>
              <a:t>, </a:t>
            </a:r>
            <a:r>
              <a:rPr lang="en-US" sz="3099" dirty="0" err="1">
                <a:solidFill>
                  <a:srgbClr val="FFFFFF"/>
                </a:solidFill>
                <a:latin typeface="Josefin Sans Regular"/>
              </a:rPr>
              <a:t>hiển</a:t>
            </a:r>
            <a:r>
              <a:rPr lang="en-US" sz="3099" dirty="0">
                <a:solidFill>
                  <a:srgbClr val="FFFFFF"/>
                </a:solidFill>
                <a:latin typeface="Josefin Sans Regular"/>
              </a:rPr>
              <a:t> </a:t>
            </a:r>
            <a:r>
              <a:rPr lang="en-US" sz="3099" dirty="0" err="1">
                <a:solidFill>
                  <a:srgbClr val="FFFFFF"/>
                </a:solidFill>
                <a:latin typeface="Josefin Sans Regular"/>
              </a:rPr>
              <a:t>thị</a:t>
            </a:r>
            <a:r>
              <a:rPr lang="en-US" sz="3099" dirty="0">
                <a:solidFill>
                  <a:srgbClr val="FFFFFF"/>
                </a:solidFill>
                <a:latin typeface="Josefin Sans Regular"/>
              </a:rPr>
              <a:t> </a:t>
            </a:r>
            <a:r>
              <a:rPr lang="en-US" sz="3099" dirty="0" err="1">
                <a:solidFill>
                  <a:srgbClr val="FFFFFF"/>
                </a:solidFill>
                <a:latin typeface="Josefin Sans Regular"/>
              </a:rPr>
              <a:t>sản</a:t>
            </a:r>
            <a:r>
              <a:rPr lang="en-US" sz="3099" dirty="0">
                <a:solidFill>
                  <a:srgbClr val="FFFFFF"/>
                </a:solidFill>
                <a:latin typeface="Josefin Sans Regular"/>
              </a:rPr>
              <a:t> </a:t>
            </a:r>
            <a:r>
              <a:rPr lang="en-US" sz="3099" dirty="0" err="1">
                <a:solidFill>
                  <a:srgbClr val="FFFFFF"/>
                </a:solidFill>
                <a:latin typeface="Josefin Sans Regular"/>
              </a:rPr>
              <a:t>phẩm</a:t>
            </a:r>
            <a:r>
              <a:rPr lang="en-US" sz="3099" dirty="0">
                <a:solidFill>
                  <a:srgbClr val="FFFFFF"/>
                </a:solidFill>
                <a:latin typeface="Josefin Sans Regular"/>
              </a:rPr>
              <a:t>.</a:t>
            </a:r>
          </a:p>
          <a:p>
            <a:pPr algn="ctr">
              <a:lnSpc>
                <a:spcPts val="4339"/>
              </a:lnSpc>
            </a:pPr>
            <a:endParaRPr lang="en-US" sz="3099" dirty="0">
              <a:solidFill>
                <a:srgbClr val="FFFFFF"/>
              </a:solidFill>
              <a:latin typeface="Josefin Sans Regul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986192">
            <a:off x="6672404" y="3742808"/>
            <a:ext cx="2120754" cy="2097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42365">
            <a:off x="15361918" y="-2308188"/>
            <a:ext cx="2555903" cy="390521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9699073">
            <a:off x="14532786" y="9464673"/>
            <a:ext cx="4356429" cy="1334524"/>
          </a:xfrm>
          <a:prstGeom prst="rect">
            <a:avLst/>
          </a:prstGeom>
        </p:spPr>
      </p:pic>
      <p:grpSp>
        <p:nvGrpSpPr>
          <p:cNvPr id="5" name="Group 5"/>
          <p:cNvGrpSpPr/>
          <p:nvPr/>
        </p:nvGrpSpPr>
        <p:grpSpPr>
          <a:xfrm>
            <a:off x="1028700" y="3696982"/>
            <a:ext cx="7714897" cy="2631659"/>
            <a:chOff x="0" y="-104775"/>
            <a:chExt cx="10286529" cy="3508880"/>
          </a:xfrm>
        </p:grpSpPr>
        <p:sp>
          <p:nvSpPr>
            <p:cNvPr id="6" name="TextBox 6"/>
            <p:cNvSpPr txBox="1"/>
            <p:nvPr/>
          </p:nvSpPr>
          <p:spPr>
            <a:xfrm>
              <a:off x="0" y="-104775"/>
              <a:ext cx="10286529" cy="1082022"/>
            </a:xfrm>
            <a:prstGeom prst="rect">
              <a:avLst/>
            </a:prstGeom>
          </p:spPr>
          <p:txBody>
            <a:bodyPr lIns="0" tIns="0" rIns="0" bIns="0" rtlCol="0" anchor="t">
              <a:spAutoFit/>
            </a:bodyPr>
            <a:lstStyle/>
            <a:p>
              <a:pPr>
                <a:lnSpc>
                  <a:spcPts val="6818"/>
                </a:lnSpc>
              </a:pPr>
              <a:r>
                <a:rPr lang="en-US" sz="4870" b="1" dirty="0">
                  <a:solidFill>
                    <a:srgbClr val="94DDDE"/>
                  </a:solidFill>
                  <a:latin typeface="Arial" panose="020B0604020202020204" pitchFamily="34" charset="0"/>
                  <a:cs typeface="Arial" panose="020B0604020202020204" pitchFamily="34" charset="0"/>
                </a:rPr>
                <a:t> </a:t>
              </a:r>
              <a:r>
                <a:rPr lang="en-US" sz="4870" b="1" dirty="0">
                  <a:solidFill>
                    <a:srgbClr val="FEFEFE"/>
                  </a:solidFill>
                  <a:latin typeface="Arial" panose="020B0604020202020204" pitchFamily="34" charset="0"/>
                  <a:cs typeface="Arial" panose="020B0604020202020204" pitchFamily="34" charset="0"/>
                </a:rPr>
                <a:t> </a:t>
              </a:r>
              <a:r>
                <a:rPr lang="en-US" sz="4870" b="1" dirty="0">
                  <a:solidFill>
                    <a:srgbClr val="13538A"/>
                  </a:solidFill>
                  <a:latin typeface="Arial" panose="020B0604020202020204" pitchFamily="34" charset="0"/>
                  <a:cs typeface="Arial" panose="020B0604020202020204" pitchFamily="34" charset="0"/>
                </a:rPr>
                <a:t> BACK-END</a:t>
              </a:r>
            </a:p>
          </p:txBody>
        </p:sp>
        <p:sp>
          <p:nvSpPr>
            <p:cNvPr id="7" name="TextBox 7"/>
            <p:cNvSpPr txBox="1"/>
            <p:nvPr/>
          </p:nvSpPr>
          <p:spPr>
            <a:xfrm>
              <a:off x="0" y="1354739"/>
              <a:ext cx="10286529" cy="2049366"/>
            </a:xfrm>
            <a:prstGeom prst="rect">
              <a:avLst/>
            </a:prstGeom>
          </p:spPr>
          <p:txBody>
            <a:bodyPr lIns="0" tIns="0" rIns="0" bIns="0" rtlCol="0" anchor="t">
              <a:spAutoFit/>
            </a:bodyPr>
            <a:lstStyle/>
            <a:p>
              <a:pPr marL="943242" lvl="1" indent="-471621">
                <a:lnSpc>
                  <a:spcPts val="6116"/>
                </a:lnSpc>
                <a:buFont typeface="Arial"/>
                <a:buChar char="•"/>
              </a:pPr>
              <a:r>
                <a:rPr lang="en-US" sz="4368" dirty="0" err="1">
                  <a:solidFill>
                    <a:srgbClr val="31356E"/>
                  </a:solidFill>
                  <a:latin typeface="Josefin Sans Regular"/>
                </a:rPr>
                <a:t>NopeJs</a:t>
              </a:r>
              <a:r>
                <a:rPr lang="en-US" sz="4368" dirty="0">
                  <a:solidFill>
                    <a:srgbClr val="31356E"/>
                  </a:solidFill>
                  <a:latin typeface="Josefin Sans Regular"/>
                </a:rPr>
                <a:t>,</a:t>
              </a:r>
            </a:p>
            <a:p>
              <a:pPr marL="943242" lvl="1" indent="-471621">
                <a:lnSpc>
                  <a:spcPts val="6116"/>
                </a:lnSpc>
                <a:buFont typeface="Arial"/>
                <a:buChar char="•"/>
              </a:pPr>
              <a:r>
                <a:rPr lang="en-US" sz="4368" dirty="0" err="1">
                  <a:solidFill>
                    <a:srgbClr val="31356E"/>
                  </a:solidFill>
                  <a:latin typeface="Josefin Sans Regular"/>
                </a:rPr>
                <a:t>MongoDb</a:t>
              </a:r>
              <a:endParaRPr lang="en-US" sz="4368" dirty="0">
                <a:solidFill>
                  <a:srgbClr val="31356E"/>
                </a:solidFill>
                <a:latin typeface="Josefin Sans Regular"/>
              </a:endParaRPr>
            </a:p>
          </p:txBody>
        </p:sp>
      </p:grpSp>
      <p:sp>
        <p:nvSpPr>
          <p:cNvPr id="8" name="TextBox 8"/>
          <p:cNvSpPr txBox="1"/>
          <p:nvPr/>
        </p:nvSpPr>
        <p:spPr>
          <a:xfrm>
            <a:off x="1028700" y="1019175"/>
            <a:ext cx="10711935" cy="734496"/>
          </a:xfrm>
          <a:prstGeom prst="rect">
            <a:avLst/>
          </a:prstGeom>
        </p:spPr>
        <p:txBody>
          <a:bodyPr lIns="0" tIns="0" rIns="0" bIns="0" rtlCol="0" anchor="t">
            <a:spAutoFit/>
          </a:bodyPr>
          <a:lstStyle/>
          <a:p>
            <a:pPr>
              <a:lnSpc>
                <a:spcPts val="6076"/>
              </a:lnSpc>
            </a:pPr>
            <a:r>
              <a:rPr lang="en-US" sz="5063" b="1" dirty="0">
                <a:solidFill>
                  <a:srgbClr val="F4979A"/>
                </a:solidFill>
                <a:latin typeface="Arial" panose="020B0604020202020204" pitchFamily="34" charset="0"/>
                <a:cs typeface="Arial" panose="020B0604020202020204" pitchFamily="34" charset="0"/>
              </a:rPr>
              <a:t>3.CÁC NGÔN NGỮ HỖ TRỢ</a:t>
            </a:r>
          </a:p>
        </p:txBody>
      </p:sp>
      <p:sp>
        <p:nvSpPr>
          <p:cNvPr id="9" name="TextBox 9"/>
          <p:cNvSpPr txBox="1"/>
          <p:nvPr/>
        </p:nvSpPr>
        <p:spPr>
          <a:xfrm>
            <a:off x="9296400" y="3823211"/>
            <a:ext cx="7511279" cy="3930050"/>
          </a:xfrm>
          <a:prstGeom prst="rect">
            <a:avLst/>
          </a:prstGeom>
        </p:spPr>
        <p:txBody>
          <a:bodyPr lIns="0" tIns="0" rIns="0" bIns="0" rtlCol="0" anchor="t">
            <a:spAutoFit/>
          </a:bodyPr>
          <a:lstStyle/>
          <a:p>
            <a:pPr marL="681148" lvl="1" indent="-340574">
              <a:lnSpc>
                <a:spcPts val="4416"/>
              </a:lnSpc>
              <a:buFont typeface="Arial"/>
              <a:buChar char="•"/>
            </a:pPr>
            <a:r>
              <a:rPr lang="en-US" sz="3200" dirty="0" err="1">
                <a:solidFill>
                  <a:srgbClr val="31356E"/>
                </a:solidFill>
                <a:latin typeface="Josefin Sans Regular" panose="020B0604020202020204" charset="0"/>
              </a:rPr>
              <a:t>Xử</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lý</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các</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thông</a:t>
            </a:r>
            <a:r>
              <a:rPr lang="en-US" sz="3200" dirty="0">
                <a:solidFill>
                  <a:srgbClr val="31356E"/>
                </a:solidFill>
                <a:latin typeface="Josefin Sans Regular" panose="020B0604020202020204" charset="0"/>
              </a:rPr>
              <a:t> tin </a:t>
            </a:r>
            <a:r>
              <a:rPr lang="en-US" sz="3200" dirty="0" err="1">
                <a:solidFill>
                  <a:srgbClr val="31356E"/>
                </a:solidFill>
                <a:latin typeface="Josefin Sans Regular" panose="020B0604020202020204" charset="0"/>
              </a:rPr>
              <a:t>từ</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các</a:t>
            </a:r>
            <a:r>
              <a:rPr lang="en-US" sz="3200" dirty="0">
                <a:solidFill>
                  <a:srgbClr val="31356E"/>
                </a:solidFill>
                <a:latin typeface="Josefin Sans Regular" panose="020B0604020202020204" charset="0"/>
              </a:rPr>
              <a:t> form hay </a:t>
            </a:r>
            <a:r>
              <a:rPr lang="en-US" sz="3200" dirty="0" err="1">
                <a:solidFill>
                  <a:srgbClr val="31356E"/>
                </a:solidFill>
                <a:latin typeface="Josefin Sans Regular" panose="020B0604020202020204" charset="0"/>
              </a:rPr>
              <a:t>các</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thông</a:t>
            </a:r>
            <a:r>
              <a:rPr lang="en-US" sz="3200" dirty="0">
                <a:solidFill>
                  <a:srgbClr val="31356E"/>
                </a:solidFill>
                <a:latin typeface="Josefin Sans Regular" panose="020B0604020202020204" charset="0"/>
              </a:rPr>
              <a:t> tin </a:t>
            </a:r>
            <a:r>
              <a:rPr lang="en-US" sz="3200" dirty="0" err="1">
                <a:solidFill>
                  <a:srgbClr val="31356E"/>
                </a:solidFill>
                <a:latin typeface="Josefin Sans Regular" panose="020B0604020202020204" charset="0"/>
              </a:rPr>
              <a:t>gửi</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từ</a:t>
            </a:r>
            <a:r>
              <a:rPr lang="en-US" sz="3200" dirty="0">
                <a:solidFill>
                  <a:srgbClr val="31356E"/>
                </a:solidFill>
                <a:latin typeface="Josefin Sans Regular" panose="020B0604020202020204" charset="0"/>
              </a:rPr>
              <a:t> Client.</a:t>
            </a:r>
          </a:p>
          <a:p>
            <a:pPr marL="681148" lvl="1" indent="-340574">
              <a:lnSpc>
                <a:spcPts val="4416"/>
              </a:lnSpc>
              <a:buFont typeface="Arial"/>
              <a:buChar char="•"/>
            </a:pPr>
            <a:r>
              <a:rPr lang="en-US" sz="3200" dirty="0" err="1">
                <a:solidFill>
                  <a:srgbClr val="31356E"/>
                </a:solidFill>
                <a:latin typeface="Josefin Sans Regular" panose="020B0604020202020204" charset="0"/>
              </a:rPr>
              <a:t>Lưu</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thông</a:t>
            </a:r>
            <a:r>
              <a:rPr lang="en-US" sz="3200" dirty="0">
                <a:solidFill>
                  <a:srgbClr val="31356E"/>
                </a:solidFill>
                <a:latin typeface="Josefin Sans Regular" panose="020B0604020202020204" charset="0"/>
              </a:rPr>
              <a:t> tin, </a:t>
            </a:r>
            <a:r>
              <a:rPr lang="en-US" sz="3200" dirty="0" err="1">
                <a:solidFill>
                  <a:srgbClr val="31356E"/>
                </a:solidFill>
                <a:latin typeface="Josefin Sans Regular" panose="020B0604020202020204" charset="0"/>
              </a:rPr>
              <a:t>phân</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quyền</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người</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dùng</a:t>
            </a:r>
            <a:r>
              <a:rPr lang="en-US" sz="3200" dirty="0">
                <a:solidFill>
                  <a:srgbClr val="31356E"/>
                </a:solidFill>
                <a:latin typeface="Josefin Sans Regular" panose="020B0604020202020204" charset="0"/>
              </a:rPr>
              <a:t>.</a:t>
            </a:r>
          </a:p>
          <a:p>
            <a:pPr marL="681148" lvl="1" indent="-340574">
              <a:lnSpc>
                <a:spcPts val="4416"/>
              </a:lnSpc>
              <a:buFont typeface="Arial"/>
              <a:buChar char="•"/>
            </a:pPr>
            <a:r>
              <a:rPr lang="en-US" sz="3200" dirty="0" err="1">
                <a:solidFill>
                  <a:srgbClr val="31356E"/>
                </a:solidFill>
                <a:latin typeface="Josefin Sans Regular" panose="020B0604020202020204" charset="0"/>
              </a:rPr>
              <a:t>Lưu</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trữ</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thông</a:t>
            </a:r>
            <a:r>
              <a:rPr lang="en-US" sz="3200" dirty="0">
                <a:solidFill>
                  <a:srgbClr val="31356E"/>
                </a:solidFill>
                <a:latin typeface="Josefin Sans Regular" panose="020B0604020202020204" charset="0"/>
              </a:rPr>
              <a:t> tin.</a:t>
            </a:r>
          </a:p>
          <a:p>
            <a:pPr marL="681148" lvl="1" indent="-340574">
              <a:lnSpc>
                <a:spcPts val="4416"/>
              </a:lnSpc>
              <a:buFont typeface="Arial"/>
              <a:buChar char="•"/>
            </a:pPr>
            <a:r>
              <a:rPr lang="en-US" sz="3200" dirty="0" err="1">
                <a:solidFill>
                  <a:srgbClr val="31356E"/>
                </a:solidFill>
                <a:latin typeface="Josefin Sans Regular" panose="020B0604020202020204" charset="0"/>
              </a:rPr>
              <a:t>Tạo</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Api</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truy</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cập</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cơ</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sở</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dự</a:t>
            </a:r>
            <a:r>
              <a:rPr lang="en-US" sz="3200" dirty="0">
                <a:solidFill>
                  <a:srgbClr val="31356E"/>
                </a:solidFill>
                <a:latin typeface="Josefin Sans Regular" panose="020B0604020202020204" charset="0"/>
              </a:rPr>
              <a:t> </a:t>
            </a:r>
            <a:r>
              <a:rPr lang="en-US" sz="3200" dirty="0" err="1">
                <a:solidFill>
                  <a:srgbClr val="31356E"/>
                </a:solidFill>
                <a:latin typeface="Josefin Sans Regular" panose="020B0604020202020204" charset="0"/>
              </a:rPr>
              <a:t>liệu</a:t>
            </a:r>
            <a:endParaRPr lang="en-US" sz="3200" dirty="0">
              <a:solidFill>
                <a:srgbClr val="31356E"/>
              </a:solidFill>
              <a:latin typeface="Josefin Sans Regular" panose="020B0604020202020204" charset="0"/>
            </a:endParaRPr>
          </a:p>
          <a:p>
            <a:pPr algn="ctr">
              <a:lnSpc>
                <a:spcPts val="4416"/>
              </a:lnSpc>
            </a:pPr>
            <a:endParaRPr lang="en-US" sz="3154" dirty="0">
              <a:solidFill>
                <a:srgbClr val="31356E"/>
              </a:solidFill>
              <a:latin typeface="Josefin Sans Regular"/>
            </a:endParaRPr>
          </a:p>
        </p:txBody>
      </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13359" y="-2981176"/>
            <a:ext cx="4368121" cy="4558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162049" y="662420"/>
            <a:ext cx="7714897" cy="2286837"/>
            <a:chOff x="0" y="0"/>
            <a:chExt cx="9685736" cy="3049115"/>
          </a:xfrm>
        </p:grpSpPr>
        <p:sp>
          <p:nvSpPr>
            <p:cNvPr id="3" name="TextBox 3"/>
            <p:cNvSpPr txBox="1"/>
            <p:nvPr/>
          </p:nvSpPr>
          <p:spPr>
            <a:xfrm>
              <a:off x="0" y="0"/>
              <a:ext cx="9685736" cy="2619435"/>
            </a:xfrm>
            <a:prstGeom prst="rect">
              <a:avLst/>
            </a:prstGeom>
          </p:spPr>
          <p:txBody>
            <a:bodyPr lIns="0" tIns="0" rIns="0" bIns="0" rtlCol="0" anchor="t">
              <a:spAutoFit/>
            </a:bodyPr>
            <a:lstStyle/>
            <a:p>
              <a:pPr>
                <a:lnSpc>
                  <a:spcPts val="7880"/>
                </a:lnSpc>
              </a:pPr>
              <a:r>
                <a:rPr lang="en-US" sz="6566" b="1" dirty="0">
                  <a:solidFill>
                    <a:srgbClr val="94DDDE"/>
                  </a:solidFill>
                  <a:latin typeface="Arial" panose="020B0604020202020204" pitchFamily="34" charset="0"/>
                  <a:cs typeface="Arial" panose="020B0604020202020204" pitchFamily="34" charset="0"/>
                </a:rPr>
                <a:t>MONGODB LÀ GÌ?</a:t>
              </a:r>
            </a:p>
          </p:txBody>
        </p:sp>
        <p:sp>
          <p:nvSpPr>
            <p:cNvPr id="4" name="TextBox 4"/>
            <p:cNvSpPr txBox="1"/>
            <p:nvPr/>
          </p:nvSpPr>
          <p:spPr>
            <a:xfrm>
              <a:off x="0" y="1644970"/>
              <a:ext cx="7515939" cy="1404145"/>
            </a:xfrm>
            <a:prstGeom prst="rect">
              <a:avLst/>
            </a:prstGeom>
          </p:spPr>
          <p:txBody>
            <a:bodyPr lIns="0" tIns="0" rIns="0" bIns="0" rtlCol="0" anchor="t">
              <a:spAutoFit/>
            </a:bodyPr>
            <a:lstStyle/>
            <a:p>
              <a:pPr>
                <a:lnSpc>
                  <a:spcPts val="4223"/>
                </a:lnSpc>
              </a:pPr>
              <a:r>
                <a:rPr lang="en-US" sz="2873" spc="574" dirty="0" err="1">
                  <a:solidFill>
                    <a:srgbClr val="94DDDE"/>
                  </a:solidFill>
                  <a:latin typeface="Josefin Sans Regular"/>
                </a:rPr>
                <a:t>Ưu</a:t>
              </a:r>
              <a:r>
                <a:rPr lang="en-US" sz="2873" spc="574" dirty="0">
                  <a:solidFill>
                    <a:srgbClr val="94DDDE"/>
                  </a:solidFill>
                  <a:latin typeface="Josefin Sans Regular"/>
                </a:rPr>
                <a:t> </a:t>
              </a:r>
              <a:r>
                <a:rPr lang="en-US" sz="2873" spc="574" dirty="0" err="1">
                  <a:solidFill>
                    <a:srgbClr val="94DDDE"/>
                  </a:solidFill>
                  <a:latin typeface="Josefin Sans Regular"/>
                </a:rPr>
                <a:t>điểm</a:t>
              </a:r>
              <a:r>
                <a:rPr lang="en-US" sz="2873" spc="574" dirty="0">
                  <a:solidFill>
                    <a:srgbClr val="94DDDE"/>
                  </a:solidFill>
                  <a:latin typeface="Josefin Sans Regular"/>
                </a:rPr>
                <a:t> </a:t>
              </a:r>
              <a:r>
                <a:rPr lang="en-US" sz="2873" spc="574" dirty="0" err="1">
                  <a:solidFill>
                    <a:srgbClr val="94DDDE"/>
                  </a:solidFill>
                  <a:latin typeface="Josefin Sans Regular"/>
                </a:rPr>
                <a:t>khi</a:t>
              </a:r>
              <a:r>
                <a:rPr lang="en-US" sz="2873" spc="574" dirty="0">
                  <a:solidFill>
                    <a:srgbClr val="94DDDE"/>
                  </a:solidFill>
                  <a:latin typeface="Josefin Sans Regular"/>
                </a:rPr>
                <a:t> </a:t>
              </a:r>
              <a:r>
                <a:rPr lang="en-US" sz="2873" spc="574" dirty="0" err="1">
                  <a:solidFill>
                    <a:srgbClr val="94DDDE"/>
                  </a:solidFill>
                  <a:latin typeface="Josefin Sans Regular"/>
                </a:rPr>
                <a:t>sử</a:t>
              </a:r>
              <a:r>
                <a:rPr lang="en-US" sz="2873" spc="574" dirty="0">
                  <a:solidFill>
                    <a:srgbClr val="94DDDE"/>
                  </a:solidFill>
                  <a:latin typeface="Josefin Sans Regular"/>
                </a:rPr>
                <a:t> </a:t>
              </a:r>
              <a:r>
                <a:rPr lang="en-US" sz="2873" spc="574" dirty="0" err="1">
                  <a:solidFill>
                    <a:srgbClr val="94DDDE"/>
                  </a:solidFill>
                  <a:latin typeface="Josefin Sans Regular"/>
                </a:rPr>
                <a:t>dụng</a:t>
              </a:r>
              <a:r>
                <a:rPr lang="en-US" sz="2873" spc="574" dirty="0">
                  <a:solidFill>
                    <a:srgbClr val="94DDDE"/>
                  </a:solidFill>
                  <a:latin typeface="Josefin Sans Regular"/>
                </a:rPr>
                <a:t> </a:t>
              </a:r>
              <a:r>
                <a:rPr lang="en-US" sz="2873" spc="574" dirty="0" err="1">
                  <a:solidFill>
                    <a:srgbClr val="94DDDE"/>
                  </a:solidFill>
                  <a:latin typeface="Josefin Sans Regular"/>
                </a:rPr>
                <a:t>MongoDb</a:t>
              </a:r>
              <a:r>
                <a:rPr lang="en-US" sz="2873" spc="574" dirty="0">
                  <a:solidFill>
                    <a:srgbClr val="94DDDE"/>
                  </a:solidFill>
                  <a:latin typeface="Josefin Sans Regular"/>
                </a:rPr>
                <a:t>?</a:t>
              </a:r>
            </a:p>
          </p:txBody>
        </p:sp>
      </p:grpSp>
      <p:grpSp>
        <p:nvGrpSpPr>
          <p:cNvPr id="5" name="Group 5"/>
          <p:cNvGrpSpPr/>
          <p:nvPr/>
        </p:nvGrpSpPr>
        <p:grpSpPr>
          <a:xfrm>
            <a:off x="9982200" y="1650147"/>
            <a:ext cx="7714897" cy="4153684"/>
            <a:chOff x="0" y="-57151"/>
            <a:chExt cx="10286529" cy="5538246"/>
          </a:xfrm>
        </p:grpSpPr>
        <p:sp>
          <p:nvSpPr>
            <p:cNvPr id="6" name="TextBox 6"/>
            <p:cNvSpPr txBox="1"/>
            <p:nvPr/>
          </p:nvSpPr>
          <p:spPr>
            <a:xfrm>
              <a:off x="0" y="-57151"/>
              <a:ext cx="10286529" cy="609141"/>
            </a:xfrm>
            <a:prstGeom prst="rect">
              <a:avLst/>
            </a:prstGeom>
          </p:spPr>
          <p:txBody>
            <a:bodyPr lIns="0" tIns="0" rIns="0" bIns="0" rtlCol="0" anchor="t">
              <a:spAutoFit/>
            </a:bodyPr>
            <a:lstStyle/>
            <a:p>
              <a:pPr>
                <a:lnSpc>
                  <a:spcPts val="3919"/>
                </a:lnSpc>
              </a:pPr>
              <a:r>
                <a:rPr lang="en-US" sz="2800" b="1" dirty="0" err="1">
                  <a:solidFill>
                    <a:srgbClr val="94DDDE"/>
                  </a:solidFill>
                  <a:latin typeface="Arial" panose="020B0604020202020204" pitchFamily="34" charset="0"/>
                  <a:cs typeface="Arial" panose="020B0604020202020204" pitchFamily="34" charset="0"/>
                </a:rPr>
                <a:t>MongoDb</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là</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gì</a:t>
              </a:r>
              <a:r>
                <a:rPr lang="en-US" sz="2800" b="1" dirty="0">
                  <a:solidFill>
                    <a:srgbClr val="94DDDE"/>
                  </a:solidFill>
                  <a:latin typeface="Arial" panose="020B0604020202020204" pitchFamily="34" charset="0"/>
                  <a:cs typeface="Arial" panose="020B0604020202020204" pitchFamily="34" charset="0"/>
                </a:rPr>
                <a:t> ?</a:t>
              </a:r>
            </a:p>
          </p:txBody>
        </p:sp>
        <p:sp>
          <p:nvSpPr>
            <p:cNvPr id="7" name="TextBox 7"/>
            <p:cNvSpPr txBox="1"/>
            <p:nvPr/>
          </p:nvSpPr>
          <p:spPr>
            <a:xfrm>
              <a:off x="0" y="872996"/>
              <a:ext cx="10286529" cy="4608099"/>
            </a:xfrm>
            <a:prstGeom prst="rect">
              <a:avLst/>
            </a:prstGeom>
          </p:spPr>
          <p:txBody>
            <a:bodyPr lIns="0" tIns="0" rIns="0" bIns="0" rtlCol="0" anchor="t">
              <a:spAutoFit/>
            </a:bodyPr>
            <a:lstStyle/>
            <a:p>
              <a:pPr>
                <a:lnSpc>
                  <a:spcPts val="3359"/>
                </a:lnSpc>
              </a:pP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MongoDB</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là</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database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hướng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tài</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liệu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(document),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dạng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NoSQL database.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Vì</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thế</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MongoDB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sẽ</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tránh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cấu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trúc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table-based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của</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relational database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để</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thích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ứng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với</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tài</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liệu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như</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JSON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có</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schema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rất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linh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hoạt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gọi</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là</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BSON.</a:t>
              </a:r>
              <a:b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br>
              <a:r>
                <a:rPr lang="en-US" sz="2000" b="1" strike="noStrike"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MongoDB</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sử</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dụng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lưu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trữ</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dữ</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liệu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dưới</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dạng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Document JSON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nên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mỗi</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collection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sẽ</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kích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cỡ</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và</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document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khác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nhau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dữ</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liệu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được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lưu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trữ</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trong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document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kiểu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JSON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nên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truy</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vấn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sẽ</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rất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nhanh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a:t>
              </a:r>
              <a:endParaRPr lang="en-US" sz="2000" dirty="0">
                <a:solidFill>
                  <a:schemeClr val="bg1"/>
                </a:solidFill>
                <a:latin typeface="Josefin Sans Regular" panose="020B0604020202020204" charset="0"/>
              </a:endParaRPr>
            </a:p>
          </p:txBody>
        </p:sp>
      </p:grpSp>
      <p:grpSp>
        <p:nvGrpSpPr>
          <p:cNvPr id="8" name="Group 8"/>
          <p:cNvGrpSpPr/>
          <p:nvPr/>
        </p:nvGrpSpPr>
        <p:grpSpPr>
          <a:xfrm>
            <a:off x="895348" y="4036788"/>
            <a:ext cx="7981598" cy="6123913"/>
            <a:chOff x="0" y="41377"/>
            <a:chExt cx="10642130" cy="8165218"/>
          </a:xfrm>
        </p:grpSpPr>
        <p:sp>
          <p:nvSpPr>
            <p:cNvPr id="9" name="TextBox 9"/>
            <p:cNvSpPr txBox="1"/>
            <p:nvPr/>
          </p:nvSpPr>
          <p:spPr>
            <a:xfrm>
              <a:off x="355601" y="41377"/>
              <a:ext cx="10286529" cy="609141"/>
            </a:xfrm>
            <a:prstGeom prst="rect">
              <a:avLst/>
            </a:prstGeom>
          </p:spPr>
          <p:txBody>
            <a:bodyPr lIns="0" tIns="0" rIns="0" bIns="0" rtlCol="0" anchor="t">
              <a:spAutoFit/>
            </a:bodyPr>
            <a:lstStyle/>
            <a:p>
              <a:pPr>
                <a:lnSpc>
                  <a:spcPts val="3919"/>
                </a:lnSpc>
              </a:pPr>
              <a:r>
                <a:rPr lang="en-US" sz="2800" b="1" dirty="0" err="1">
                  <a:solidFill>
                    <a:srgbClr val="94DDDE"/>
                  </a:solidFill>
                  <a:latin typeface="Arial" panose="020B0604020202020204" pitchFamily="34" charset="0"/>
                  <a:cs typeface="Arial" panose="020B0604020202020204" pitchFamily="34" charset="0"/>
                </a:rPr>
                <a:t>Ưa</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điểm</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khi</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sử</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dụng</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MongoDb</a:t>
              </a:r>
              <a:r>
                <a:rPr lang="en-US" sz="2800" b="1" dirty="0">
                  <a:solidFill>
                    <a:srgbClr val="94DDDE"/>
                  </a:solidFill>
                  <a:latin typeface="Arial" panose="020B0604020202020204" pitchFamily="34" charset="0"/>
                  <a:cs typeface="Arial" panose="020B0604020202020204" pitchFamily="34" charset="0"/>
                </a:rPr>
                <a:t> ?</a:t>
              </a:r>
            </a:p>
          </p:txBody>
        </p:sp>
        <p:sp>
          <p:nvSpPr>
            <p:cNvPr id="10" name="TextBox 10"/>
            <p:cNvSpPr txBox="1"/>
            <p:nvPr/>
          </p:nvSpPr>
          <p:spPr>
            <a:xfrm>
              <a:off x="0" y="876382"/>
              <a:ext cx="10286529" cy="7330213"/>
            </a:xfrm>
            <a:prstGeom prst="rect">
              <a:avLst/>
            </a:prstGeom>
          </p:spPr>
          <p:txBody>
            <a:bodyPr lIns="0" tIns="0" rIns="0" bIns="0" rtlCol="0" anchor="t">
              <a:spAutoFit/>
            </a:bodyPr>
            <a:lstStyle/>
            <a:p>
              <a:pPr marL="342900" lvl="0" indent="-342900" algn="just">
                <a:lnSpc>
                  <a:spcPct val="150000"/>
                </a:lnSpc>
                <a:buFont typeface="Arial" panose="020B0604020202020204" pitchFamily="34" charset="0"/>
                <a:buChar char="•"/>
              </a:pP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Quản</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lý</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và</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truyền</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tải</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content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Quản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lý</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đa</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dạng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nhiều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product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của</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content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chỉ</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trong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kho</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lưu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trữ</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data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cho</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phép</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thay</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đổi</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và</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phản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hồi</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nhanh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chóng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mà</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không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chịu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thêm</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phức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tạp</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thêm</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từ</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hệ</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thống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content.</a:t>
              </a:r>
              <a:endParaRPr lang="vi-VN"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Cấu</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trúc</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Mobile </a:t>
              </a: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và</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Social</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 MongoDB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cung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cấp</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platform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có</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sẵn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phản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xạ</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nhanh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và</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dễ</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mở</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rộng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cho</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phép</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rất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nhiều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khả</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năng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đột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phá</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phân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tích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real-time,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và</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hỗ</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trợ</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toàn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cầu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a:t>
              </a:r>
              <a:endParaRPr lang="vi-VN"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Quản</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lý</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data </a:t>
              </a: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khách</a:t>
              </a:r>
              <a:r>
                <a:rPr lang="en-US" sz="20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b="1"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hàng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Tận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dụng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khả</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năng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query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nhanh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chóng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cho</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phân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tích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real-time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trên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cơ</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sở</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dữ</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liệu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người</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dùng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cực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lớn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vớ</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mô</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hình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data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phức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tạp</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bằng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schema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linh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hoạt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và</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tự</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động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sharding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cho</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mở</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rộng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chiều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ngang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a:t>
              </a:r>
              <a:endParaRPr lang="vi-VN"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endParaRPr>
            </a:p>
            <a:p>
              <a:pPr>
                <a:lnSpc>
                  <a:spcPts val="3359"/>
                </a:lnSpc>
              </a:pPr>
              <a:endParaRPr lang="en-US" sz="2800" dirty="0">
                <a:solidFill>
                  <a:schemeClr val="bg1"/>
                </a:solidFill>
                <a:latin typeface="Josefin Sans Regular" panose="020B0604020202020204" charset="0"/>
              </a:endParaRPr>
            </a:p>
          </p:txBody>
        </p:sp>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71152" y="5830916"/>
            <a:ext cx="2736992" cy="42166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61044" y="1414503"/>
            <a:ext cx="5713385" cy="57133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785937" y="5756928"/>
            <a:ext cx="4724770" cy="330733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909025" flipH="1">
            <a:off x="11198721" y="4796667"/>
            <a:ext cx="4428007" cy="305935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99245">
            <a:off x="10626700" y="4340917"/>
            <a:ext cx="4319877" cy="4488184"/>
          </a:xfrm>
          <a:prstGeom prst="rect">
            <a:avLst/>
          </a:prstGeom>
        </p:spPr>
      </p:pic>
      <p:sp>
        <p:nvSpPr>
          <p:cNvPr id="6" name="TextBox 6"/>
          <p:cNvSpPr txBox="1"/>
          <p:nvPr/>
        </p:nvSpPr>
        <p:spPr>
          <a:xfrm>
            <a:off x="1028700" y="4201001"/>
            <a:ext cx="8115300" cy="1980247"/>
          </a:xfrm>
          <a:prstGeom prst="rect">
            <a:avLst/>
          </a:prstGeom>
        </p:spPr>
        <p:txBody>
          <a:bodyPr lIns="0" tIns="0" rIns="0" bIns="0" rtlCol="0" anchor="t">
            <a:spAutoFit/>
          </a:bodyPr>
          <a:lstStyle/>
          <a:p>
            <a:pPr algn="ctr">
              <a:lnSpc>
                <a:spcPts val="7717"/>
              </a:lnSpc>
            </a:pPr>
            <a:r>
              <a:rPr lang="en-US" sz="7350" b="1" dirty="0">
                <a:solidFill>
                  <a:srgbClr val="F7B4A7"/>
                </a:solidFill>
                <a:latin typeface="Arial" panose="020B0604020202020204" pitchFamily="34" charset="0"/>
                <a:cs typeface="Arial" panose="020B0604020202020204" pitchFamily="34" charset="0"/>
              </a:rPr>
              <a:t>4. PHÂN TÍCH CHỨC NĂNG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par>
                                <p:cTn id="23" presetID="3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par>
                                <p:cTn id="29" presetID="3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1000" fill="hold"/>
                                        <p:tgtEl>
                                          <p:spTgt spid="3"/>
                                        </p:tgtEl>
                                        <p:attrNameLst>
                                          <p:attrName>ppt_w</p:attrName>
                                        </p:attrNameLst>
                                      </p:cBhvr>
                                      <p:tavLst>
                                        <p:tav tm="0">
                                          <p:val>
                                            <p:fltVal val="0"/>
                                          </p:val>
                                        </p:tav>
                                        <p:tav tm="100000">
                                          <p:val>
                                            <p:strVal val="#ppt_w"/>
                                          </p:val>
                                        </p:tav>
                                      </p:tavLst>
                                    </p:anim>
                                    <p:anim calcmode="lin" valueType="num">
                                      <p:cBhvr>
                                        <p:cTn id="32" dur="1000" fill="hold"/>
                                        <p:tgtEl>
                                          <p:spTgt spid="3"/>
                                        </p:tgtEl>
                                        <p:attrNameLst>
                                          <p:attrName>ppt_h</p:attrName>
                                        </p:attrNameLst>
                                      </p:cBhvr>
                                      <p:tavLst>
                                        <p:tav tm="0">
                                          <p:val>
                                            <p:fltVal val="0"/>
                                          </p:val>
                                        </p:tav>
                                        <p:tav tm="100000">
                                          <p:val>
                                            <p:strVal val="#ppt_h"/>
                                          </p:val>
                                        </p:tav>
                                      </p:tavLst>
                                    </p:anim>
                                    <p:anim calcmode="lin" valueType="num">
                                      <p:cBhvr>
                                        <p:cTn id="33" dur="1000" fill="hold"/>
                                        <p:tgtEl>
                                          <p:spTgt spid="3"/>
                                        </p:tgtEl>
                                        <p:attrNameLst>
                                          <p:attrName>style.rotation</p:attrName>
                                        </p:attrNameLst>
                                      </p:cBhvr>
                                      <p:tavLst>
                                        <p:tav tm="0">
                                          <p:val>
                                            <p:fltVal val="90"/>
                                          </p:val>
                                        </p:tav>
                                        <p:tav tm="100000">
                                          <p:val>
                                            <p:fltVal val="0"/>
                                          </p:val>
                                        </p:tav>
                                      </p:tavLst>
                                    </p:anim>
                                    <p:animEffect transition="in" filter="fade">
                                      <p:cBhvr>
                                        <p:cTn id="3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36975" y="3173818"/>
            <a:ext cx="1489991" cy="2095895"/>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18703" y="3173818"/>
            <a:ext cx="1489991" cy="2095895"/>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39202" y="3173818"/>
            <a:ext cx="2000627" cy="2095895"/>
          </a:xfrm>
          <a:prstGeom prst="rect">
            <a:avLst/>
          </a:prstGeom>
        </p:spPr>
      </p:pic>
      <p:sp>
        <p:nvSpPr>
          <p:cNvPr id="16" name="TextBox 16"/>
          <p:cNvSpPr txBox="1"/>
          <p:nvPr/>
        </p:nvSpPr>
        <p:spPr>
          <a:xfrm>
            <a:off x="1028700" y="1009650"/>
            <a:ext cx="16135350" cy="927433"/>
          </a:xfrm>
          <a:prstGeom prst="rect">
            <a:avLst/>
          </a:prstGeom>
        </p:spPr>
        <p:txBody>
          <a:bodyPr lIns="0" tIns="0" rIns="0" bIns="0" rtlCol="0" anchor="t">
            <a:spAutoFit/>
          </a:bodyPr>
          <a:lstStyle/>
          <a:p>
            <a:pPr algn="ctr">
              <a:lnSpc>
                <a:spcPts val="7680"/>
              </a:lnSpc>
            </a:pPr>
            <a:r>
              <a:rPr lang="en-US" sz="6400" b="1" dirty="0" err="1">
                <a:solidFill>
                  <a:srgbClr val="2B4B82"/>
                </a:solidFill>
                <a:latin typeface="Arial" panose="020B0604020202020204" pitchFamily="34" charset="0"/>
                <a:cs typeface="Arial" panose="020B0604020202020204" pitchFamily="34" charset="0"/>
              </a:rPr>
              <a:t>Thành</a:t>
            </a:r>
            <a:r>
              <a:rPr lang="en-US" sz="6400" b="1" dirty="0">
                <a:solidFill>
                  <a:srgbClr val="2B4B82"/>
                </a:solidFill>
                <a:latin typeface="Arial" panose="020B0604020202020204" pitchFamily="34" charset="0"/>
                <a:cs typeface="Arial" panose="020B0604020202020204" pitchFamily="34" charset="0"/>
              </a:rPr>
              <a:t> </a:t>
            </a:r>
            <a:r>
              <a:rPr lang="en-US" sz="6400" b="1" dirty="0" err="1">
                <a:solidFill>
                  <a:srgbClr val="2B4B82"/>
                </a:solidFill>
                <a:latin typeface="Arial" panose="020B0604020202020204" pitchFamily="34" charset="0"/>
                <a:cs typeface="Arial" panose="020B0604020202020204" pitchFamily="34" charset="0"/>
              </a:rPr>
              <a:t>viên</a:t>
            </a:r>
            <a:r>
              <a:rPr lang="en-US" sz="6400" b="1" dirty="0">
                <a:solidFill>
                  <a:srgbClr val="2B4B82"/>
                </a:solidFill>
                <a:latin typeface="Arial" panose="020B0604020202020204" pitchFamily="34" charset="0"/>
                <a:cs typeface="Arial" panose="020B0604020202020204" pitchFamily="34" charset="0"/>
              </a:rPr>
              <a:t> </a:t>
            </a:r>
            <a:r>
              <a:rPr lang="en-US" sz="6400" b="1" dirty="0" err="1">
                <a:solidFill>
                  <a:srgbClr val="2B4B82"/>
                </a:solidFill>
                <a:latin typeface="Arial" panose="020B0604020202020204" pitchFamily="34" charset="0"/>
                <a:cs typeface="Arial" panose="020B0604020202020204" pitchFamily="34" charset="0"/>
              </a:rPr>
              <a:t>nhóm</a:t>
            </a:r>
            <a:r>
              <a:rPr lang="en-US" sz="6400" b="1" dirty="0">
                <a:solidFill>
                  <a:srgbClr val="2B4B82"/>
                </a:solidFill>
                <a:latin typeface="Arial" panose="020B0604020202020204" pitchFamily="34" charset="0"/>
                <a:cs typeface="Arial" panose="020B0604020202020204" pitchFamily="34" charset="0"/>
              </a:rPr>
              <a:t> 10</a:t>
            </a:r>
          </a:p>
        </p:txBody>
      </p:sp>
      <p:sp>
        <p:nvSpPr>
          <p:cNvPr id="17" name="TextBox 17"/>
          <p:cNvSpPr txBox="1"/>
          <p:nvPr/>
        </p:nvSpPr>
        <p:spPr>
          <a:xfrm>
            <a:off x="4222210" y="6457388"/>
            <a:ext cx="3234614" cy="963945"/>
          </a:xfrm>
          <a:prstGeom prst="rect">
            <a:avLst/>
          </a:prstGeom>
        </p:spPr>
        <p:txBody>
          <a:bodyPr lIns="0" tIns="0" rIns="0" bIns="0" rtlCol="0" anchor="t">
            <a:spAutoFit/>
          </a:bodyPr>
          <a:lstStyle/>
          <a:p>
            <a:pPr algn="ctr">
              <a:lnSpc>
                <a:spcPts val="3919"/>
              </a:lnSpc>
            </a:pPr>
            <a:r>
              <a:rPr lang="en-US" sz="2799" b="1" spc="478" dirty="0">
                <a:solidFill>
                  <a:srgbClr val="2B4B82"/>
                </a:solidFill>
                <a:latin typeface="Arial" panose="020B0604020202020204" pitchFamily="34" charset="0"/>
                <a:cs typeface="Arial" panose="020B0604020202020204" pitchFamily="34" charset="0"/>
              </a:rPr>
              <a:t>TRẦN THỊ BẢO NGÂN</a:t>
            </a:r>
          </a:p>
        </p:txBody>
      </p:sp>
      <p:sp>
        <p:nvSpPr>
          <p:cNvPr id="18" name="TextBox 18"/>
          <p:cNvSpPr txBox="1"/>
          <p:nvPr/>
        </p:nvSpPr>
        <p:spPr>
          <a:xfrm>
            <a:off x="1123950" y="6438338"/>
            <a:ext cx="2459408" cy="956929"/>
          </a:xfrm>
          <a:prstGeom prst="rect">
            <a:avLst/>
          </a:prstGeom>
        </p:spPr>
        <p:txBody>
          <a:bodyPr lIns="0" tIns="0" rIns="0" bIns="0" rtlCol="0" anchor="t">
            <a:spAutoFit/>
          </a:bodyPr>
          <a:lstStyle/>
          <a:p>
            <a:pPr marL="0" lvl="0" indent="0" algn="ctr">
              <a:lnSpc>
                <a:spcPts val="3919"/>
              </a:lnSpc>
              <a:spcBef>
                <a:spcPct val="0"/>
              </a:spcBef>
            </a:pPr>
            <a:r>
              <a:rPr lang="en-US" sz="2799" b="1" u="none" spc="478" dirty="0">
                <a:solidFill>
                  <a:srgbClr val="2B4B82"/>
                </a:solidFill>
                <a:latin typeface="Arial" panose="020B0604020202020204" pitchFamily="34" charset="0"/>
                <a:cs typeface="Arial" panose="020B0604020202020204" pitchFamily="34" charset="0"/>
              </a:rPr>
              <a:t>PHAN HỮU LÂN</a:t>
            </a:r>
          </a:p>
        </p:txBody>
      </p:sp>
      <p:sp>
        <p:nvSpPr>
          <p:cNvPr id="19" name="TextBox 19"/>
          <p:cNvSpPr txBox="1"/>
          <p:nvPr/>
        </p:nvSpPr>
        <p:spPr>
          <a:xfrm>
            <a:off x="7819046" y="6457388"/>
            <a:ext cx="2821631" cy="1457130"/>
          </a:xfrm>
          <a:prstGeom prst="rect">
            <a:avLst/>
          </a:prstGeom>
        </p:spPr>
        <p:txBody>
          <a:bodyPr lIns="0" tIns="0" rIns="0" bIns="0" rtlCol="0" anchor="t">
            <a:spAutoFit/>
          </a:bodyPr>
          <a:lstStyle/>
          <a:p>
            <a:pPr algn="ctr">
              <a:lnSpc>
                <a:spcPts val="3919"/>
              </a:lnSpc>
            </a:pPr>
            <a:r>
              <a:rPr lang="en-US" sz="2800" b="1" spc="478" dirty="0">
                <a:solidFill>
                  <a:srgbClr val="2B4B82"/>
                </a:solidFill>
                <a:latin typeface="Arial" panose="020B0604020202020204" pitchFamily="34" charset="0"/>
                <a:cs typeface="Arial" panose="020B0604020202020204" pitchFamily="34" charset="0"/>
              </a:rPr>
              <a:t>VANNIDA NANTHAVONGSA</a:t>
            </a:r>
          </a:p>
        </p:txBody>
      </p:sp>
      <p:sp>
        <p:nvSpPr>
          <p:cNvPr id="20" name="TextBox 20"/>
          <p:cNvSpPr txBox="1"/>
          <p:nvPr/>
        </p:nvSpPr>
        <p:spPr>
          <a:xfrm>
            <a:off x="11266418" y="6457388"/>
            <a:ext cx="2994560" cy="956993"/>
          </a:xfrm>
          <a:prstGeom prst="rect">
            <a:avLst/>
          </a:prstGeom>
        </p:spPr>
        <p:txBody>
          <a:bodyPr lIns="0" tIns="0" rIns="0" bIns="0" rtlCol="0" anchor="t">
            <a:spAutoFit/>
          </a:bodyPr>
          <a:lstStyle/>
          <a:p>
            <a:pPr algn="ctr">
              <a:lnSpc>
                <a:spcPts val="3919"/>
              </a:lnSpc>
            </a:pPr>
            <a:r>
              <a:rPr lang="en-US" sz="2800" b="1" spc="478" dirty="0">
                <a:solidFill>
                  <a:srgbClr val="2B4B82"/>
                </a:solidFill>
                <a:latin typeface="Arial" panose="020B0604020202020204" pitchFamily="34" charset="0"/>
                <a:cs typeface="Arial" panose="020B0604020202020204" pitchFamily="34" charset="0"/>
              </a:rPr>
              <a:t>LÊ NGUYỄN MINH TRỌNG</a:t>
            </a:r>
          </a:p>
        </p:txBody>
      </p:sp>
      <p:sp>
        <p:nvSpPr>
          <p:cNvPr id="21" name="TextBox 21"/>
          <p:cNvSpPr txBox="1"/>
          <p:nvPr/>
        </p:nvSpPr>
        <p:spPr>
          <a:xfrm>
            <a:off x="14704642" y="6457388"/>
            <a:ext cx="2554658" cy="956929"/>
          </a:xfrm>
          <a:prstGeom prst="rect">
            <a:avLst/>
          </a:prstGeom>
        </p:spPr>
        <p:txBody>
          <a:bodyPr lIns="0" tIns="0" rIns="0" bIns="0" rtlCol="0" anchor="t">
            <a:spAutoFit/>
          </a:bodyPr>
          <a:lstStyle/>
          <a:p>
            <a:pPr algn="ctr">
              <a:lnSpc>
                <a:spcPts val="3919"/>
              </a:lnSpc>
            </a:pPr>
            <a:r>
              <a:rPr lang="en-US" sz="2799" b="1" spc="478" dirty="0">
                <a:solidFill>
                  <a:srgbClr val="2B4B82"/>
                </a:solidFill>
                <a:latin typeface="Arial" panose="020B0604020202020204" pitchFamily="34" charset="0"/>
                <a:cs typeface="Arial" panose="020B0604020202020204" pitchFamily="34" charset="0"/>
              </a:rPr>
              <a:t>VÕ ĐẠI HÚA</a:t>
            </a:r>
          </a:p>
        </p:txBody>
      </p:sp>
      <p:sp>
        <p:nvSpPr>
          <p:cNvPr id="22" name="TextBox 22"/>
          <p:cNvSpPr txBox="1"/>
          <p:nvPr/>
        </p:nvSpPr>
        <p:spPr>
          <a:xfrm>
            <a:off x="1123950" y="7468118"/>
            <a:ext cx="2459408" cy="871855"/>
          </a:xfrm>
          <a:prstGeom prst="rect">
            <a:avLst/>
          </a:prstGeom>
        </p:spPr>
        <p:txBody>
          <a:bodyPr lIns="0" tIns="0" rIns="0" bIns="0" rtlCol="0" anchor="t">
            <a:spAutoFit/>
          </a:bodyPr>
          <a:lstStyle/>
          <a:p>
            <a:pPr algn="ctr">
              <a:lnSpc>
                <a:spcPts val="3500"/>
              </a:lnSpc>
            </a:pPr>
            <a:r>
              <a:rPr lang="en-US" sz="2500" b="1">
                <a:solidFill>
                  <a:srgbClr val="2B4B82"/>
                </a:solidFill>
                <a:latin typeface="Arial" panose="020B0604020202020204" pitchFamily="34" charset="0"/>
                <a:cs typeface="Arial" panose="020B0604020202020204" pitchFamily="34" charset="0"/>
              </a:rPr>
              <a:t>(Trưởng nhóm)</a:t>
            </a:r>
          </a:p>
          <a:p>
            <a:pPr algn="ctr">
              <a:lnSpc>
                <a:spcPts val="3500"/>
              </a:lnSpc>
            </a:pPr>
            <a:endParaRPr lang="en-US" sz="2500" b="1">
              <a:solidFill>
                <a:srgbClr val="2B4B82"/>
              </a:solidFill>
              <a:latin typeface="Arial" panose="020B0604020202020204" pitchFamily="34" charset="0"/>
              <a:cs typeface="Arial" panose="020B0604020202020204" pitchFamily="34" charset="0"/>
            </a:endParaRPr>
          </a:p>
        </p:txBody>
      </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8659" y="3173818"/>
            <a:ext cx="1489991" cy="2095895"/>
          </a:xfrm>
          <a:prstGeom prst="rect">
            <a:avLst/>
          </a:prstGeom>
        </p:spPr>
      </p:pic>
      <p:sp>
        <p:nvSpPr>
          <p:cNvPr id="24" name="TextBox 23">
            <a:extLst>
              <a:ext uri="{FF2B5EF4-FFF2-40B4-BE49-F238E27FC236}">
                <a16:creationId xmlns:a16="http://schemas.microsoft.com/office/drawing/2014/main" id="{E308835A-68DE-4968-BB5C-24FC7A8F3AF8}"/>
              </a:ext>
            </a:extLst>
          </p:cNvPr>
          <p:cNvSpPr txBox="1"/>
          <p:nvPr/>
        </p:nvSpPr>
        <p:spPr>
          <a:xfrm>
            <a:off x="2133081" y="5530860"/>
            <a:ext cx="466794" cy="769441"/>
          </a:xfrm>
          <a:prstGeom prst="rect">
            <a:avLst/>
          </a:prstGeom>
          <a:noFill/>
        </p:spPr>
        <p:txBody>
          <a:bodyPr wrap="none" rtlCol="0">
            <a:spAutoFit/>
          </a:bodyPr>
          <a:lstStyle/>
          <a:p>
            <a:r>
              <a:rPr lang="en-US" sz="4400" b="1" dirty="0">
                <a:solidFill>
                  <a:schemeClr val="tx2"/>
                </a:solidFill>
                <a:latin typeface="Times New Roman" panose="02020603050405020304" pitchFamily="18" charset="0"/>
                <a:cs typeface="Times New Roman" panose="02020603050405020304" pitchFamily="18" charset="0"/>
              </a:rPr>
              <a:t>1</a:t>
            </a:r>
          </a:p>
        </p:txBody>
      </p:sp>
      <p:sp>
        <p:nvSpPr>
          <p:cNvPr id="25" name="TextBox 24">
            <a:extLst>
              <a:ext uri="{FF2B5EF4-FFF2-40B4-BE49-F238E27FC236}">
                <a16:creationId xmlns:a16="http://schemas.microsoft.com/office/drawing/2014/main" id="{463CFB76-469C-44DC-B779-B7EFDEE5F9CB}"/>
              </a:ext>
            </a:extLst>
          </p:cNvPr>
          <p:cNvSpPr txBox="1"/>
          <p:nvPr/>
        </p:nvSpPr>
        <p:spPr>
          <a:xfrm>
            <a:off x="12530301" y="5530859"/>
            <a:ext cx="466794" cy="769441"/>
          </a:xfrm>
          <a:prstGeom prst="rect">
            <a:avLst/>
          </a:prstGeom>
          <a:noFill/>
        </p:spPr>
        <p:txBody>
          <a:bodyPr wrap="none" rtlCol="0">
            <a:spAutoFit/>
          </a:bodyPr>
          <a:lstStyle/>
          <a:p>
            <a:r>
              <a:rPr lang="en-US" sz="4400" b="1" dirty="0">
                <a:solidFill>
                  <a:schemeClr val="tx2"/>
                </a:solidFill>
                <a:latin typeface="Times New Roman" panose="02020603050405020304" pitchFamily="18" charset="0"/>
                <a:cs typeface="Times New Roman" panose="02020603050405020304" pitchFamily="18" charset="0"/>
              </a:rPr>
              <a:t>4</a:t>
            </a:r>
          </a:p>
        </p:txBody>
      </p:sp>
      <p:sp>
        <p:nvSpPr>
          <p:cNvPr id="26" name="TextBox 25">
            <a:extLst>
              <a:ext uri="{FF2B5EF4-FFF2-40B4-BE49-F238E27FC236}">
                <a16:creationId xmlns:a16="http://schemas.microsoft.com/office/drawing/2014/main" id="{0C73B28C-2EDE-4563-9F8D-294FBC8E716F}"/>
              </a:ext>
            </a:extLst>
          </p:cNvPr>
          <p:cNvSpPr txBox="1"/>
          <p:nvPr/>
        </p:nvSpPr>
        <p:spPr>
          <a:xfrm>
            <a:off x="8996464" y="5530860"/>
            <a:ext cx="466794" cy="769441"/>
          </a:xfrm>
          <a:prstGeom prst="rect">
            <a:avLst/>
          </a:prstGeom>
          <a:noFill/>
        </p:spPr>
        <p:txBody>
          <a:bodyPr wrap="none" rtlCol="0">
            <a:spAutoFit/>
          </a:bodyPr>
          <a:lstStyle/>
          <a:p>
            <a:r>
              <a:rPr lang="en-US" sz="4400" b="1" dirty="0">
                <a:solidFill>
                  <a:schemeClr val="tx2"/>
                </a:solidFill>
                <a:latin typeface="Times New Roman" panose="02020603050405020304" pitchFamily="18" charset="0"/>
                <a:cs typeface="Times New Roman" panose="02020603050405020304" pitchFamily="18" charset="0"/>
              </a:rPr>
              <a:t>3</a:t>
            </a:r>
          </a:p>
        </p:txBody>
      </p:sp>
      <p:sp>
        <p:nvSpPr>
          <p:cNvPr id="27" name="TextBox 26">
            <a:extLst>
              <a:ext uri="{FF2B5EF4-FFF2-40B4-BE49-F238E27FC236}">
                <a16:creationId xmlns:a16="http://schemas.microsoft.com/office/drawing/2014/main" id="{4D98AB7F-703B-4BD8-B350-948181C3526F}"/>
              </a:ext>
            </a:extLst>
          </p:cNvPr>
          <p:cNvSpPr txBox="1"/>
          <p:nvPr/>
        </p:nvSpPr>
        <p:spPr>
          <a:xfrm>
            <a:off x="5606119" y="5530860"/>
            <a:ext cx="466794" cy="769441"/>
          </a:xfrm>
          <a:prstGeom prst="rect">
            <a:avLst/>
          </a:prstGeom>
          <a:noFill/>
        </p:spPr>
        <p:txBody>
          <a:bodyPr wrap="none" rtlCol="0">
            <a:spAutoFit/>
          </a:bodyPr>
          <a:lstStyle/>
          <a:p>
            <a:r>
              <a:rPr lang="en-US" sz="4400" b="1" dirty="0">
                <a:solidFill>
                  <a:schemeClr val="tx2"/>
                </a:solidFill>
                <a:latin typeface="Times New Roman" panose="02020603050405020304" pitchFamily="18" charset="0"/>
                <a:cs typeface="Times New Roman" panose="02020603050405020304" pitchFamily="18" charset="0"/>
              </a:rPr>
              <a:t>2</a:t>
            </a:r>
          </a:p>
        </p:txBody>
      </p:sp>
      <p:sp>
        <p:nvSpPr>
          <p:cNvPr id="28" name="TextBox 27">
            <a:extLst>
              <a:ext uri="{FF2B5EF4-FFF2-40B4-BE49-F238E27FC236}">
                <a16:creationId xmlns:a16="http://schemas.microsoft.com/office/drawing/2014/main" id="{3B81A943-F5D4-4781-B535-A4976D315196}"/>
              </a:ext>
            </a:extLst>
          </p:cNvPr>
          <p:cNvSpPr txBox="1"/>
          <p:nvPr/>
        </p:nvSpPr>
        <p:spPr>
          <a:xfrm>
            <a:off x="15769942" y="5530859"/>
            <a:ext cx="466794" cy="769441"/>
          </a:xfrm>
          <a:prstGeom prst="rect">
            <a:avLst/>
          </a:prstGeom>
          <a:noFill/>
        </p:spPr>
        <p:txBody>
          <a:bodyPr wrap="none" rtlCol="0">
            <a:spAutoFit/>
          </a:bodyPr>
          <a:lstStyle/>
          <a:p>
            <a:r>
              <a:rPr lang="en-US" sz="4400" b="1" dirty="0">
                <a:solidFill>
                  <a:schemeClr val="tx2"/>
                </a:solidFill>
                <a:latin typeface="Times New Roman" panose="02020603050405020304" pitchFamily="18" charset="0"/>
                <a:cs typeface="Times New Roman" panose="02020603050405020304" pitchFamily="18" charset="0"/>
              </a:rPr>
              <a:t>5</a:t>
            </a:r>
          </a:p>
        </p:txBody>
      </p:sp>
      <p:cxnSp>
        <p:nvCxnSpPr>
          <p:cNvPr id="30" name="Straight Arrow Connector 29">
            <a:extLst>
              <a:ext uri="{FF2B5EF4-FFF2-40B4-BE49-F238E27FC236}">
                <a16:creationId xmlns:a16="http://schemas.microsoft.com/office/drawing/2014/main" id="{586D0127-7B47-486E-B033-C4C79A9A8884}"/>
              </a:ext>
            </a:extLst>
          </p:cNvPr>
          <p:cNvCxnSpPr/>
          <p:nvPr/>
        </p:nvCxnSpPr>
        <p:spPr>
          <a:xfrm>
            <a:off x="3098650" y="5915579"/>
            <a:ext cx="19958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E29A2C6-F921-4D26-9B6D-1E7F5FF8045C}"/>
              </a:ext>
            </a:extLst>
          </p:cNvPr>
          <p:cNvCxnSpPr/>
          <p:nvPr/>
        </p:nvCxnSpPr>
        <p:spPr>
          <a:xfrm>
            <a:off x="13508694" y="5915579"/>
            <a:ext cx="19958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F480172C-1477-42FF-81CF-0531091A4CAD}"/>
              </a:ext>
            </a:extLst>
          </p:cNvPr>
          <p:cNvCxnSpPr/>
          <p:nvPr/>
        </p:nvCxnSpPr>
        <p:spPr>
          <a:xfrm>
            <a:off x="10022832" y="5915579"/>
            <a:ext cx="19958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FDE223C-3328-4CF8-B8C2-4E2A9A514214}"/>
              </a:ext>
            </a:extLst>
          </p:cNvPr>
          <p:cNvCxnSpPr/>
          <p:nvPr/>
        </p:nvCxnSpPr>
        <p:spPr>
          <a:xfrm>
            <a:off x="6584512" y="5918038"/>
            <a:ext cx="19958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9" name="Picture 15">
            <a:extLst>
              <a:ext uri="{FF2B5EF4-FFF2-40B4-BE49-F238E27FC236}">
                <a16:creationId xmlns:a16="http://schemas.microsoft.com/office/drawing/2014/main" id="{EDD8B153-9BF5-11DF-50A9-9793D7375D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43686" y="3174839"/>
            <a:ext cx="2000627" cy="2095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ppt_x"/>
                                          </p:val>
                                        </p:tav>
                                        <p:tav tm="100000">
                                          <p:val>
                                            <p:strVal val="#ppt_x"/>
                                          </p:val>
                                        </p:tav>
                                      </p:tavLst>
                                    </p:anim>
                                    <p:anim calcmode="lin" valueType="num">
                                      <p:cBhvr additive="base">
                                        <p:cTn id="39" dur="500" fill="hold"/>
                                        <p:tgtEl>
                                          <p:spTgt spid="2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fill="hold"/>
                                        <p:tgtEl>
                                          <p:spTgt spid="33"/>
                                        </p:tgtEl>
                                        <p:attrNameLst>
                                          <p:attrName>ppt_x</p:attrName>
                                        </p:attrNameLst>
                                      </p:cBhvr>
                                      <p:tavLst>
                                        <p:tav tm="0">
                                          <p:val>
                                            <p:strVal val="#ppt_x"/>
                                          </p:val>
                                        </p:tav>
                                        <p:tav tm="100000">
                                          <p:val>
                                            <p:strVal val="#ppt_x"/>
                                          </p:val>
                                        </p:tav>
                                      </p:tavLst>
                                    </p:anim>
                                    <p:anim calcmode="lin" valueType="num">
                                      <p:cBhvr additive="base">
                                        <p:cTn id="47" dur="500" fill="hold"/>
                                        <p:tgtEl>
                                          <p:spTgt spid="3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ppt_x"/>
                                          </p:val>
                                        </p:tav>
                                        <p:tav tm="100000">
                                          <p:val>
                                            <p:strVal val="#ppt_x"/>
                                          </p:val>
                                        </p:tav>
                                      </p:tavLst>
                                    </p:anim>
                                    <p:anim calcmode="lin" valueType="num">
                                      <p:cBhvr additive="base">
                                        <p:cTn id="61" dur="500" fill="hold"/>
                                        <p:tgtEl>
                                          <p:spTgt spid="1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fill="hold"/>
                                        <p:tgtEl>
                                          <p:spTgt spid="32"/>
                                        </p:tgtEl>
                                        <p:attrNameLst>
                                          <p:attrName>ppt_x</p:attrName>
                                        </p:attrNameLst>
                                      </p:cBhvr>
                                      <p:tavLst>
                                        <p:tav tm="0">
                                          <p:val>
                                            <p:strVal val="#ppt_x"/>
                                          </p:val>
                                        </p:tav>
                                        <p:tav tm="100000">
                                          <p:val>
                                            <p:strVal val="#ppt_x"/>
                                          </p:val>
                                        </p:tav>
                                      </p:tavLst>
                                    </p:anim>
                                    <p:anim calcmode="lin" valueType="num">
                                      <p:cBhvr additive="base">
                                        <p:cTn id="65" dur="500" fill="hold"/>
                                        <p:tgtEl>
                                          <p:spTgt spid="3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ppt_x"/>
                                          </p:val>
                                        </p:tav>
                                        <p:tav tm="100000">
                                          <p:val>
                                            <p:strVal val="#ppt_x"/>
                                          </p:val>
                                        </p:tav>
                                      </p:tavLst>
                                    </p:anim>
                                    <p:anim calcmode="lin" valueType="num">
                                      <p:cBhvr additive="base">
                                        <p:cTn id="69" dur="500" fill="hold"/>
                                        <p:tgtEl>
                                          <p:spTgt spid="2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fill="hold"/>
                                        <p:tgtEl>
                                          <p:spTgt spid="20"/>
                                        </p:tgtEl>
                                        <p:attrNameLst>
                                          <p:attrName>ppt_x</p:attrName>
                                        </p:attrNameLst>
                                      </p:cBhvr>
                                      <p:tavLst>
                                        <p:tav tm="0">
                                          <p:val>
                                            <p:strVal val="#ppt_x"/>
                                          </p:val>
                                        </p:tav>
                                        <p:tav tm="100000">
                                          <p:val>
                                            <p:strVal val="#ppt_x"/>
                                          </p:val>
                                        </p:tav>
                                      </p:tavLst>
                                    </p:anim>
                                    <p:anim calcmode="lin" valueType="num">
                                      <p:cBhvr additive="base">
                                        <p:cTn id="7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additive="base">
                                        <p:cTn id="78" dur="500" fill="hold"/>
                                        <p:tgtEl>
                                          <p:spTgt spid="15"/>
                                        </p:tgtEl>
                                        <p:attrNameLst>
                                          <p:attrName>ppt_x</p:attrName>
                                        </p:attrNameLst>
                                      </p:cBhvr>
                                      <p:tavLst>
                                        <p:tav tm="0">
                                          <p:val>
                                            <p:strVal val="#ppt_x"/>
                                          </p:val>
                                        </p:tav>
                                        <p:tav tm="100000">
                                          <p:val>
                                            <p:strVal val="#ppt_x"/>
                                          </p:val>
                                        </p:tav>
                                      </p:tavLst>
                                    </p:anim>
                                    <p:anim calcmode="lin" valueType="num">
                                      <p:cBhvr additive="base">
                                        <p:cTn id="79" dur="500" fill="hold"/>
                                        <p:tgtEl>
                                          <p:spTgt spid="15"/>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500" fill="hold"/>
                                        <p:tgtEl>
                                          <p:spTgt spid="21"/>
                                        </p:tgtEl>
                                        <p:attrNameLst>
                                          <p:attrName>ppt_x</p:attrName>
                                        </p:attrNameLst>
                                      </p:cBhvr>
                                      <p:tavLst>
                                        <p:tav tm="0">
                                          <p:val>
                                            <p:strVal val="#ppt_x"/>
                                          </p:val>
                                        </p:tav>
                                        <p:tav tm="100000">
                                          <p:val>
                                            <p:strVal val="#ppt_x"/>
                                          </p:val>
                                        </p:tav>
                                      </p:tavLst>
                                    </p:anim>
                                    <p:anim calcmode="lin" valueType="num">
                                      <p:cBhvr additive="base">
                                        <p:cTn id="83" dur="500" fill="hold"/>
                                        <p:tgtEl>
                                          <p:spTgt spid="21"/>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ppt_x"/>
                                          </p:val>
                                        </p:tav>
                                        <p:tav tm="100000">
                                          <p:val>
                                            <p:strVal val="#ppt_x"/>
                                          </p:val>
                                        </p:tav>
                                      </p:tavLst>
                                    </p:anim>
                                    <p:anim calcmode="lin" valueType="num">
                                      <p:cBhvr additive="base">
                                        <p:cTn id="9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29"/>
                                        </p:tgtEl>
                                        <p:attrNameLst>
                                          <p:attrName>style.visibility</p:attrName>
                                        </p:attrNameLst>
                                      </p:cBhvr>
                                      <p:to>
                                        <p:strVal val="visible"/>
                                      </p:to>
                                    </p:set>
                                    <p:anim calcmode="lin" valueType="num">
                                      <p:cBhvr additive="base">
                                        <p:cTn id="96" dur="500" fill="hold"/>
                                        <p:tgtEl>
                                          <p:spTgt spid="29"/>
                                        </p:tgtEl>
                                        <p:attrNameLst>
                                          <p:attrName>ppt_x</p:attrName>
                                        </p:attrNameLst>
                                      </p:cBhvr>
                                      <p:tavLst>
                                        <p:tav tm="0">
                                          <p:val>
                                            <p:strVal val="#ppt_x"/>
                                          </p:val>
                                        </p:tav>
                                        <p:tav tm="100000">
                                          <p:val>
                                            <p:strVal val="#ppt_x"/>
                                          </p:val>
                                        </p:tav>
                                      </p:tavLst>
                                    </p:anim>
                                    <p:anim calcmode="lin" valueType="num">
                                      <p:cBhvr additive="base">
                                        <p:cTn id="9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75137" y="3408950"/>
            <a:ext cx="2067969" cy="2045409"/>
          </a:xfrm>
          <a:prstGeom prst="rect">
            <a:avLst/>
          </a:prstGeom>
        </p:spPr>
      </p:pic>
      <p:grpSp>
        <p:nvGrpSpPr>
          <p:cNvPr id="3" name="Group 3"/>
          <p:cNvGrpSpPr/>
          <p:nvPr/>
        </p:nvGrpSpPr>
        <p:grpSpPr>
          <a:xfrm>
            <a:off x="1840359" y="5507908"/>
            <a:ext cx="4017763" cy="3750392"/>
            <a:chOff x="0" y="0"/>
            <a:chExt cx="1774144" cy="1656080"/>
          </a:xfrm>
        </p:grpSpPr>
        <p:sp>
          <p:nvSpPr>
            <p:cNvPr id="4" name="Freeform 4"/>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5" name="Freeform 5"/>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94DDDE"/>
            </a:solidFill>
          </p:spPr>
        </p:sp>
        <p:sp>
          <p:nvSpPr>
            <p:cNvPr id="6" name="Freeform 6"/>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27186" flipH="1">
            <a:off x="11506293" y="3254346"/>
            <a:ext cx="2309423" cy="228422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9411" flipH="1">
            <a:off x="7543231" y="3676981"/>
            <a:ext cx="1818448" cy="1798611"/>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604925" y="0"/>
            <a:ext cx="683075" cy="683075"/>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13087" y="683075"/>
            <a:ext cx="1640574" cy="136615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28674"/>
            <a:ext cx="950151" cy="711749"/>
          </a:xfrm>
          <a:prstGeom prst="rect">
            <a:avLst/>
          </a:prstGeom>
        </p:spPr>
      </p:pic>
      <p:grpSp>
        <p:nvGrpSpPr>
          <p:cNvPr id="12" name="Group 12"/>
          <p:cNvGrpSpPr/>
          <p:nvPr/>
        </p:nvGrpSpPr>
        <p:grpSpPr>
          <a:xfrm>
            <a:off x="7215463" y="5507908"/>
            <a:ext cx="4017763" cy="3750392"/>
            <a:chOff x="0" y="0"/>
            <a:chExt cx="1774144" cy="1656080"/>
          </a:xfrm>
        </p:grpSpPr>
        <p:sp>
          <p:nvSpPr>
            <p:cNvPr id="13" name="Freeform 13"/>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14" name="Freeform 14"/>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94DDDE"/>
            </a:solidFill>
          </p:spPr>
        </p:sp>
        <p:sp>
          <p:nvSpPr>
            <p:cNvPr id="15" name="Freeform 15"/>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grpSp>
        <p:nvGrpSpPr>
          <p:cNvPr id="16" name="Group 16"/>
          <p:cNvGrpSpPr/>
          <p:nvPr/>
        </p:nvGrpSpPr>
        <p:grpSpPr>
          <a:xfrm>
            <a:off x="3420158" y="1171575"/>
            <a:ext cx="10064594" cy="1562295"/>
            <a:chOff x="0" y="190500"/>
            <a:chExt cx="13419459" cy="2083060"/>
          </a:xfrm>
        </p:grpSpPr>
        <p:sp>
          <p:nvSpPr>
            <p:cNvPr id="17" name="TextBox 17"/>
            <p:cNvSpPr txBox="1"/>
            <p:nvPr/>
          </p:nvSpPr>
          <p:spPr>
            <a:xfrm>
              <a:off x="0" y="190500"/>
              <a:ext cx="13419459" cy="1299501"/>
            </a:xfrm>
            <a:prstGeom prst="rect">
              <a:avLst/>
            </a:prstGeom>
          </p:spPr>
          <p:txBody>
            <a:bodyPr lIns="0" tIns="0" rIns="0" bIns="0" rtlCol="0" anchor="t">
              <a:spAutoFit/>
            </a:bodyPr>
            <a:lstStyle/>
            <a:p>
              <a:pPr>
                <a:lnSpc>
                  <a:spcPts val="7607"/>
                </a:lnSpc>
              </a:pPr>
              <a:r>
                <a:rPr lang="en-US" sz="8008" b="1" spc="-80" dirty="0" err="1">
                  <a:solidFill>
                    <a:srgbClr val="2B4B82"/>
                  </a:solidFill>
                  <a:latin typeface="Arial" panose="020B0604020202020204" pitchFamily="34" charset="0"/>
                  <a:cs typeface="Arial" panose="020B0604020202020204" pitchFamily="34" charset="0"/>
                </a:rPr>
                <a:t>Về</a:t>
              </a:r>
              <a:r>
                <a:rPr lang="en-US" sz="8008" b="1" spc="-80" dirty="0">
                  <a:solidFill>
                    <a:srgbClr val="2B4B82"/>
                  </a:solidFill>
                  <a:latin typeface="Arial" panose="020B0604020202020204" pitchFamily="34" charset="0"/>
                  <a:cs typeface="Arial" panose="020B0604020202020204" pitchFamily="34" charset="0"/>
                </a:rPr>
                <a:t> </a:t>
              </a:r>
              <a:r>
                <a:rPr lang="en-US" sz="8008" b="1" spc="-80" dirty="0" err="1">
                  <a:solidFill>
                    <a:srgbClr val="2B4B82"/>
                  </a:solidFill>
                  <a:latin typeface="Arial" panose="020B0604020202020204" pitchFamily="34" charset="0"/>
                  <a:cs typeface="Arial" panose="020B0604020202020204" pitchFamily="34" charset="0"/>
                </a:rPr>
                <a:t>phía</a:t>
              </a:r>
              <a:r>
                <a:rPr lang="en-US" sz="8008" b="1" spc="-80" dirty="0">
                  <a:solidFill>
                    <a:srgbClr val="2B4B82"/>
                  </a:solidFill>
                  <a:latin typeface="Arial" panose="020B0604020202020204" pitchFamily="34" charset="0"/>
                  <a:cs typeface="Arial" panose="020B0604020202020204" pitchFamily="34" charset="0"/>
                </a:rPr>
                <a:t> </a:t>
              </a:r>
              <a:r>
                <a:rPr lang="en-US" sz="8008" b="1" spc="-80" dirty="0" err="1">
                  <a:solidFill>
                    <a:srgbClr val="2B4B82"/>
                  </a:solidFill>
                  <a:latin typeface="Arial" panose="020B0604020202020204" pitchFamily="34" charset="0"/>
                  <a:cs typeface="Arial" panose="020B0604020202020204" pitchFamily="34" charset="0"/>
                </a:rPr>
                <a:t>Khách</a:t>
              </a:r>
              <a:r>
                <a:rPr lang="en-US" sz="8008" b="1" spc="-80" dirty="0">
                  <a:solidFill>
                    <a:srgbClr val="2B4B82"/>
                  </a:solidFill>
                  <a:latin typeface="Arial" panose="020B0604020202020204" pitchFamily="34" charset="0"/>
                  <a:cs typeface="Arial" panose="020B0604020202020204" pitchFamily="34" charset="0"/>
                </a:rPr>
                <a:t> </a:t>
              </a:r>
              <a:r>
                <a:rPr lang="en-US" sz="8008" b="1" spc="-80" dirty="0" err="1">
                  <a:solidFill>
                    <a:srgbClr val="2B4B82"/>
                  </a:solidFill>
                  <a:latin typeface="Arial" panose="020B0604020202020204" pitchFamily="34" charset="0"/>
                  <a:cs typeface="Arial" panose="020B0604020202020204" pitchFamily="34" charset="0"/>
                </a:rPr>
                <a:t>hàng</a:t>
              </a:r>
              <a:r>
                <a:rPr lang="en-US" sz="8008" b="1" spc="-80" dirty="0">
                  <a:solidFill>
                    <a:srgbClr val="2B4B82"/>
                  </a:solidFill>
                  <a:latin typeface="Arial" panose="020B0604020202020204" pitchFamily="34" charset="0"/>
                  <a:cs typeface="Arial" panose="020B0604020202020204" pitchFamily="34" charset="0"/>
                </a:rPr>
                <a:t> </a:t>
              </a:r>
            </a:p>
          </p:txBody>
        </p:sp>
        <p:sp>
          <p:nvSpPr>
            <p:cNvPr id="18" name="TextBox 18"/>
            <p:cNvSpPr txBox="1"/>
            <p:nvPr/>
          </p:nvSpPr>
          <p:spPr>
            <a:xfrm>
              <a:off x="0" y="1664088"/>
              <a:ext cx="13419459" cy="609472"/>
            </a:xfrm>
            <a:prstGeom prst="rect">
              <a:avLst/>
            </a:prstGeom>
          </p:spPr>
          <p:txBody>
            <a:bodyPr lIns="0" tIns="0" rIns="0" bIns="0" rtlCol="0" anchor="t">
              <a:spAutoFit/>
            </a:bodyPr>
            <a:lstStyle/>
            <a:p>
              <a:pPr>
                <a:lnSpc>
                  <a:spcPts val="4010"/>
                </a:lnSpc>
              </a:pPr>
              <a:endParaRPr/>
            </a:p>
          </p:txBody>
        </p:sp>
      </p:grpSp>
      <p:sp>
        <p:nvSpPr>
          <p:cNvPr id="19" name="TextBox 19"/>
          <p:cNvSpPr txBox="1"/>
          <p:nvPr/>
        </p:nvSpPr>
        <p:spPr>
          <a:xfrm>
            <a:off x="7054774" y="6049666"/>
            <a:ext cx="3977572" cy="3190535"/>
          </a:xfrm>
          <a:prstGeom prst="rect">
            <a:avLst/>
          </a:prstGeom>
        </p:spPr>
        <p:txBody>
          <a:bodyPr lIns="0" tIns="0" rIns="0" bIns="0" rtlCol="0" anchor="t">
            <a:spAutoFit/>
          </a:bodyPr>
          <a:lstStyle/>
          <a:p>
            <a:pPr marL="557775" lvl="1" indent="-278887">
              <a:lnSpc>
                <a:spcPts val="3616"/>
              </a:lnSpc>
              <a:buFont typeface="Arial"/>
              <a:buChar char="•"/>
            </a:pPr>
            <a:r>
              <a:rPr lang="en-US" sz="2583" dirty="0" err="1">
                <a:solidFill>
                  <a:srgbClr val="2B4B82"/>
                </a:solidFill>
                <a:latin typeface="Josefin Sans Bold Bold"/>
              </a:rPr>
              <a:t>Danh</a:t>
            </a:r>
            <a:r>
              <a:rPr lang="en-US" sz="2583" dirty="0">
                <a:solidFill>
                  <a:srgbClr val="2B4B82"/>
                </a:solidFill>
                <a:latin typeface="Josefin Sans Bold Bold"/>
              </a:rPr>
              <a:t> </a:t>
            </a:r>
            <a:r>
              <a:rPr lang="en-US" sz="2583" dirty="0" err="1">
                <a:solidFill>
                  <a:srgbClr val="2B4B82"/>
                </a:solidFill>
                <a:latin typeface="Josefin Sans Bold Bold"/>
              </a:rPr>
              <a:t>mục</a:t>
            </a:r>
            <a:r>
              <a:rPr lang="en-US" sz="2583" dirty="0">
                <a:solidFill>
                  <a:srgbClr val="2B4B82"/>
                </a:solidFill>
                <a:latin typeface="Josefin Sans Bold Bold"/>
              </a:rPr>
              <a:t> </a:t>
            </a:r>
            <a:r>
              <a:rPr lang="en-US" sz="2583" dirty="0" err="1">
                <a:solidFill>
                  <a:srgbClr val="2B4B82"/>
                </a:solidFill>
                <a:latin typeface="Josefin Sans Bold Bold"/>
              </a:rPr>
              <a:t>hãng</a:t>
            </a:r>
            <a:r>
              <a:rPr lang="en-US" sz="2583" dirty="0">
                <a:solidFill>
                  <a:srgbClr val="2B4B82"/>
                </a:solidFill>
                <a:latin typeface="Josefin Sans Bold Bold"/>
              </a:rPr>
              <a:t>, </a:t>
            </a:r>
          </a:p>
          <a:p>
            <a:pPr marL="557775" lvl="1" indent="-278887">
              <a:lnSpc>
                <a:spcPts val="3616"/>
              </a:lnSpc>
              <a:buFont typeface="Arial"/>
              <a:buChar char="•"/>
            </a:pPr>
            <a:r>
              <a:rPr lang="en-US" sz="2583" dirty="0" err="1">
                <a:solidFill>
                  <a:srgbClr val="2B4B82"/>
                </a:solidFill>
                <a:latin typeface="Josefin Sans Bold Bold"/>
              </a:rPr>
              <a:t>Danh</a:t>
            </a:r>
            <a:r>
              <a:rPr lang="en-US" sz="2583" dirty="0">
                <a:solidFill>
                  <a:srgbClr val="2B4B82"/>
                </a:solidFill>
                <a:latin typeface="Josefin Sans Bold Bold"/>
              </a:rPr>
              <a:t> </a:t>
            </a:r>
            <a:r>
              <a:rPr lang="en-US" sz="2583" dirty="0" err="1">
                <a:solidFill>
                  <a:srgbClr val="2B4B82"/>
                </a:solidFill>
                <a:latin typeface="Josefin Sans Bold Bold"/>
              </a:rPr>
              <a:t>mục</a:t>
            </a:r>
            <a:r>
              <a:rPr lang="en-US" sz="2583" dirty="0">
                <a:solidFill>
                  <a:srgbClr val="2B4B82"/>
                </a:solidFill>
                <a:latin typeface="Josefin Sans Bold Bold"/>
              </a:rPr>
              <a:t> </a:t>
            </a:r>
            <a:r>
              <a:rPr lang="en-US" sz="2583" dirty="0" err="1">
                <a:solidFill>
                  <a:srgbClr val="2B4B82"/>
                </a:solidFill>
                <a:latin typeface="Josefin Sans Bold Bold"/>
              </a:rPr>
              <a:t>sản</a:t>
            </a:r>
            <a:r>
              <a:rPr lang="en-US" sz="2583" dirty="0">
                <a:solidFill>
                  <a:srgbClr val="2B4B82"/>
                </a:solidFill>
                <a:latin typeface="Josefin Sans Bold Bold"/>
              </a:rPr>
              <a:t> </a:t>
            </a:r>
            <a:r>
              <a:rPr lang="en-US" sz="2583" dirty="0" err="1">
                <a:solidFill>
                  <a:srgbClr val="2B4B82"/>
                </a:solidFill>
                <a:latin typeface="Josefin Sans Bold Bold"/>
              </a:rPr>
              <a:t>phẩm</a:t>
            </a:r>
            <a:r>
              <a:rPr lang="en-US" sz="2583" dirty="0">
                <a:solidFill>
                  <a:srgbClr val="2B4B82"/>
                </a:solidFill>
                <a:latin typeface="Josefin Sans Bold Bold"/>
              </a:rPr>
              <a:t>, </a:t>
            </a:r>
          </a:p>
          <a:p>
            <a:pPr marL="557775" lvl="1" indent="-278887">
              <a:lnSpc>
                <a:spcPts val="3616"/>
              </a:lnSpc>
              <a:buFont typeface="Arial"/>
              <a:buChar char="•"/>
            </a:pPr>
            <a:r>
              <a:rPr lang="en-US" sz="2583" dirty="0">
                <a:solidFill>
                  <a:srgbClr val="2B4B82"/>
                </a:solidFill>
                <a:latin typeface="Josefin Sans Bold Bold"/>
              </a:rPr>
              <a:t>Chi </a:t>
            </a:r>
            <a:r>
              <a:rPr lang="en-US" sz="2583" dirty="0" err="1">
                <a:solidFill>
                  <a:srgbClr val="2B4B82"/>
                </a:solidFill>
                <a:latin typeface="Josefin Sans Bold Bold"/>
              </a:rPr>
              <a:t>tiết</a:t>
            </a:r>
            <a:r>
              <a:rPr lang="en-US" sz="2583" dirty="0">
                <a:solidFill>
                  <a:srgbClr val="2B4B82"/>
                </a:solidFill>
                <a:latin typeface="Josefin Sans Bold Bold"/>
              </a:rPr>
              <a:t> </a:t>
            </a:r>
            <a:r>
              <a:rPr lang="en-US" sz="2583" dirty="0" err="1">
                <a:solidFill>
                  <a:srgbClr val="2B4B82"/>
                </a:solidFill>
                <a:latin typeface="Josefin Sans Bold Bold"/>
              </a:rPr>
              <a:t>thông</a:t>
            </a:r>
            <a:r>
              <a:rPr lang="en-US" sz="2583" dirty="0">
                <a:solidFill>
                  <a:srgbClr val="2B4B82"/>
                </a:solidFill>
                <a:latin typeface="Josefin Sans Bold Bold"/>
              </a:rPr>
              <a:t> tin </a:t>
            </a:r>
            <a:r>
              <a:rPr lang="en-US" sz="2583" dirty="0" err="1">
                <a:solidFill>
                  <a:srgbClr val="2B4B82"/>
                </a:solidFill>
                <a:latin typeface="Josefin Sans Bold Bold"/>
              </a:rPr>
              <a:t>sản</a:t>
            </a:r>
            <a:r>
              <a:rPr lang="en-US" sz="2583" dirty="0">
                <a:solidFill>
                  <a:srgbClr val="2B4B82"/>
                </a:solidFill>
                <a:latin typeface="Josefin Sans Bold Bold"/>
              </a:rPr>
              <a:t> </a:t>
            </a:r>
            <a:r>
              <a:rPr lang="en-US" sz="2583" dirty="0" err="1">
                <a:solidFill>
                  <a:srgbClr val="2B4B82"/>
                </a:solidFill>
                <a:latin typeface="Josefin Sans Bold Bold"/>
              </a:rPr>
              <a:t>phẩm</a:t>
            </a:r>
            <a:r>
              <a:rPr lang="en-US" sz="2583" dirty="0">
                <a:solidFill>
                  <a:srgbClr val="2B4B82"/>
                </a:solidFill>
                <a:latin typeface="Josefin Sans Bold Bold"/>
              </a:rPr>
              <a:t>, </a:t>
            </a:r>
          </a:p>
          <a:p>
            <a:pPr marL="557775" lvl="1" indent="-278887">
              <a:lnSpc>
                <a:spcPts val="3616"/>
              </a:lnSpc>
              <a:buFont typeface="Arial"/>
              <a:buChar char="•"/>
            </a:pPr>
            <a:r>
              <a:rPr lang="en-US" sz="2583" dirty="0" err="1">
                <a:solidFill>
                  <a:srgbClr val="2B4B82"/>
                </a:solidFill>
                <a:latin typeface="Josefin Sans Bold Bold"/>
              </a:rPr>
              <a:t>Tìm</a:t>
            </a:r>
            <a:r>
              <a:rPr lang="en-US" sz="2583" dirty="0">
                <a:solidFill>
                  <a:srgbClr val="2B4B82"/>
                </a:solidFill>
                <a:latin typeface="Josefin Sans Bold Bold"/>
              </a:rPr>
              <a:t> </a:t>
            </a:r>
            <a:r>
              <a:rPr lang="en-US" sz="2583" dirty="0" err="1">
                <a:solidFill>
                  <a:srgbClr val="2B4B82"/>
                </a:solidFill>
                <a:latin typeface="Josefin Sans Bold Bold"/>
              </a:rPr>
              <a:t>kiếm</a:t>
            </a:r>
            <a:r>
              <a:rPr lang="en-US" sz="2583" dirty="0">
                <a:solidFill>
                  <a:srgbClr val="2B4B82"/>
                </a:solidFill>
                <a:latin typeface="Josefin Sans Bold Bold"/>
              </a:rPr>
              <a:t> </a:t>
            </a:r>
            <a:r>
              <a:rPr lang="en-US" sz="2583" dirty="0" err="1">
                <a:solidFill>
                  <a:srgbClr val="2B4B82"/>
                </a:solidFill>
                <a:latin typeface="Josefin Sans Bold Bold"/>
              </a:rPr>
              <a:t>sản</a:t>
            </a:r>
            <a:r>
              <a:rPr lang="en-US" sz="2583" dirty="0">
                <a:solidFill>
                  <a:srgbClr val="2B4B82"/>
                </a:solidFill>
                <a:latin typeface="Josefin Sans Bold Bold"/>
              </a:rPr>
              <a:t> </a:t>
            </a:r>
            <a:r>
              <a:rPr lang="en-US" sz="2583" dirty="0" err="1">
                <a:solidFill>
                  <a:srgbClr val="2B4B82"/>
                </a:solidFill>
                <a:latin typeface="Josefin Sans Bold Bold"/>
              </a:rPr>
              <a:t>phẩm</a:t>
            </a:r>
            <a:r>
              <a:rPr lang="en-US" sz="2583" dirty="0">
                <a:solidFill>
                  <a:srgbClr val="2B4B82"/>
                </a:solidFill>
                <a:latin typeface="Josefin Sans Bold Bold"/>
              </a:rPr>
              <a:t>.</a:t>
            </a:r>
          </a:p>
          <a:p>
            <a:pPr>
              <a:lnSpc>
                <a:spcPts val="3616"/>
              </a:lnSpc>
            </a:pPr>
            <a:endParaRPr lang="en-US" sz="2583" dirty="0">
              <a:solidFill>
                <a:srgbClr val="2B4B82"/>
              </a:solidFill>
              <a:latin typeface="Josefin Sans Bold Bold"/>
            </a:endParaRPr>
          </a:p>
          <a:p>
            <a:pPr>
              <a:lnSpc>
                <a:spcPts val="3616"/>
              </a:lnSpc>
            </a:pPr>
            <a:endParaRPr lang="en-US" sz="2583" dirty="0">
              <a:solidFill>
                <a:srgbClr val="2B4B82"/>
              </a:solidFill>
              <a:latin typeface="Josefin Sans Bold Bold"/>
            </a:endParaRPr>
          </a:p>
        </p:txBody>
      </p:sp>
      <p:grpSp>
        <p:nvGrpSpPr>
          <p:cNvPr id="20" name="Group 20"/>
          <p:cNvGrpSpPr/>
          <p:nvPr/>
        </p:nvGrpSpPr>
        <p:grpSpPr>
          <a:xfrm>
            <a:off x="12470069" y="5507908"/>
            <a:ext cx="3977572" cy="3750392"/>
            <a:chOff x="0" y="0"/>
            <a:chExt cx="1756397" cy="1656080"/>
          </a:xfrm>
        </p:grpSpPr>
        <p:sp>
          <p:nvSpPr>
            <p:cNvPr id="21" name="Freeform 21"/>
            <p:cNvSpPr/>
            <p:nvPr/>
          </p:nvSpPr>
          <p:spPr>
            <a:xfrm>
              <a:off x="92710" y="293370"/>
              <a:ext cx="1650987" cy="1350010"/>
            </a:xfrm>
            <a:custGeom>
              <a:avLst/>
              <a:gdLst/>
              <a:ahLst/>
              <a:cxnLst/>
              <a:rect l="l" t="t" r="r" b="b"/>
              <a:pathLst>
                <a:path w="1650987" h="1350010">
                  <a:moveTo>
                    <a:pt x="0" y="1295400"/>
                  </a:moveTo>
                  <a:lnTo>
                    <a:pt x="0" y="1350010"/>
                  </a:lnTo>
                  <a:lnTo>
                    <a:pt x="1650987" y="1350010"/>
                  </a:lnTo>
                  <a:lnTo>
                    <a:pt x="1650987" y="54610"/>
                  </a:lnTo>
                  <a:lnTo>
                    <a:pt x="1596377" y="0"/>
                  </a:lnTo>
                  <a:lnTo>
                    <a:pt x="1596377" y="1295400"/>
                  </a:lnTo>
                  <a:close/>
                </a:path>
              </a:pathLst>
            </a:custGeom>
            <a:solidFill>
              <a:srgbClr val="9AA7B2"/>
            </a:solidFill>
          </p:spPr>
        </p:sp>
        <p:sp>
          <p:nvSpPr>
            <p:cNvPr id="22" name="Freeform 22"/>
            <p:cNvSpPr/>
            <p:nvPr/>
          </p:nvSpPr>
          <p:spPr>
            <a:xfrm>
              <a:off x="6350" y="11430"/>
              <a:ext cx="1676387" cy="1564640"/>
            </a:xfrm>
            <a:custGeom>
              <a:avLst/>
              <a:gdLst/>
              <a:ahLst/>
              <a:cxnLst/>
              <a:rect l="l" t="t" r="r" b="b"/>
              <a:pathLst>
                <a:path w="1676387" h="1564640">
                  <a:moveTo>
                    <a:pt x="1405877" y="0"/>
                  </a:moveTo>
                  <a:lnTo>
                    <a:pt x="0" y="1270"/>
                  </a:lnTo>
                  <a:lnTo>
                    <a:pt x="0" y="1564640"/>
                  </a:lnTo>
                  <a:lnTo>
                    <a:pt x="1675117" y="1564640"/>
                  </a:lnTo>
                  <a:lnTo>
                    <a:pt x="1676387" y="266700"/>
                  </a:lnTo>
                  <a:close/>
                </a:path>
              </a:pathLst>
            </a:custGeom>
            <a:solidFill>
              <a:srgbClr val="94DDDE"/>
            </a:solidFill>
          </p:spPr>
        </p:sp>
        <p:sp>
          <p:nvSpPr>
            <p:cNvPr id="23" name="Freeform 23"/>
            <p:cNvSpPr/>
            <p:nvPr/>
          </p:nvSpPr>
          <p:spPr>
            <a:xfrm>
              <a:off x="0" y="0"/>
              <a:ext cx="1756397" cy="1656080"/>
            </a:xfrm>
            <a:custGeom>
              <a:avLst/>
              <a:gdLst/>
              <a:ahLst/>
              <a:cxnLst/>
              <a:rect l="l" t="t" r="r" b="b"/>
              <a:pathLst>
                <a:path w="1756397" h="1656080">
                  <a:moveTo>
                    <a:pt x="1689087" y="275590"/>
                  </a:moveTo>
                  <a:lnTo>
                    <a:pt x="1689087" y="275590"/>
                  </a:lnTo>
                  <a:lnTo>
                    <a:pt x="1687817" y="274320"/>
                  </a:lnTo>
                  <a:lnTo>
                    <a:pt x="1551927" y="138430"/>
                  </a:lnTo>
                  <a:lnTo>
                    <a:pt x="1484617" y="71120"/>
                  </a:lnTo>
                  <a:lnTo>
                    <a:pt x="1413497" y="0"/>
                  </a:lnTo>
                  <a:lnTo>
                    <a:pt x="0" y="0"/>
                  </a:lnTo>
                  <a:lnTo>
                    <a:pt x="0" y="1588770"/>
                  </a:lnTo>
                  <a:lnTo>
                    <a:pt x="80010" y="1588770"/>
                  </a:lnTo>
                  <a:lnTo>
                    <a:pt x="80010" y="1656080"/>
                  </a:lnTo>
                  <a:lnTo>
                    <a:pt x="1756397" y="1656080"/>
                  </a:lnTo>
                  <a:lnTo>
                    <a:pt x="1756397" y="342900"/>
                  </a:lnTo>
                  <a:lnTo>
                    <a:pt x="1689087" y="275590"/>
                  </a:lnTo>
                  <a:close/>
                  <a:moveTo>
                    <a:pt x="1417307" y="21590"/>
                  </a:moveTo>
                  <a:lnTo>
                    <a:pt x="1543037" y="146050"/>
                  </a:lnTo>
                  <a:lnTo>
                    <a:pt x="1667497" y="270510"/>
                  </a:lnTo>
                  <a:lnTo>
                    <a:pt x="1417307" y="270510"/>
                  </a:lnTo>
                  <a:lnTo>
                    <a:pt x="1417307" y="21590"/>
                  </a:lnTo>
                  <a:close/>
                  <a:moveTo>
                    <a:pt x="12700" y="1576070"/>
                  </a:moveTo>
                  <a:lnTo>
                    <a:pt x="12700" y="12700"/>
                  </a:lnTo>
                  <a:lnTo>
                    <a:pt x="1404607" y="12700"/>
                  </a:lnTo>
                  <a:lnTo>
                    <a:pt x="1404607" y="278130"/>
                  </a:lnTo>
                  <a:cubicBezTo>
                    <a:pt x="1404607" y="281940"/>
                    <a:pt x="1407147" y="284480"/>
                    <a:pt x="1410957" y="284480"/>
                  </a:cubicBezTo>
                  <a:lnTo>
                    <a:pt x="1676387" y="284480"/>
                  </a:lnTo>
                  <a:lnTo>
                    <a:pt x="1676387" y="1576070"/>
                  </a:lnTo>
                  <a:lnTo>
                    <a:pt x="12700" y="1576070"/>
                  </a:lnTo>
                  <a:close/>
                  <a:moveTo>
                    <a:pt x="1743697" y="1643380"/>
                  </a:moveTo>
                  <a:lnTo>
                    <a:pt x="92710" y="1643380"/>
                  </a:lnTo>
                  <a:lnTo>
                    <a:pt x="92710" y="1588770"/>
                  </a:lnTo>
                  <a:lnTo>
                    <a:pt x="1689087" y="1588770"/>
                  </a:lnTo>
                  <a:lnTo>
                    <a:pt x="1689087" y="293370"/>
                  </a:lnTo>
                  <a:lnTo>
                    <a:pt x="1743697" y="347980"/>
                  </a:lnTo>
                  <a:lnTo>
                    <a:pt x="1743697" y="1643380"/>
                  </a:lnTo>
                  <a:close/>
                </a:path>
              </a:pathLst>
            </a:custGeom>
            <a:solidFill>
              <a:srgbClr val="77838D"/>
            </a:solidFill>
          </p:spPr>
        </p:sp>
      </p:grpSp>
      <p:sp>
        <p:nvSpPr>
          <p:cNvPr id="24" name="TextBox 24"/>
          <p:cNvSpPr txBox="1"/>
          <p:nvPr/>
        </p:nvSpPr>
        <p:spPr>
          <a:xfrm>
            <a:off x="12470069" y="6049666"/>
            <a:ext cx="3977572" cy="2276534"/>
          </a:xfrm>
          <a:prstGeom prst="rect">
            <a:avLst/>
          </a:prstGeom>
        </p:spPr>
        <p:txBody>
          <a:bodyPr lIns="0" tIns="0" rIns="0" bIns="0" rtlCol="0" anchor="t">
            <a:spAutoFit/>
          </a:bodyPr>
          <a:lstStyle/>
          <a:p>
            <a:pPr marL="557775" lvl="1" indent="-278887">
              <a:lnSpc>
                <a:spcPts val="3616"/>
              </a:lnSpc>
              <a:buFont typeface="Arial"/>
              <a:buChar char="•"/>
            </a:pPr>
            <a:r>
              <a:rPr lang="en-US" sz="2583">
                <a:solidFill>
                  <a:srgbClr val="2B4B82"/>
                </a:solidFill>
                <a:latin typeface="Josefin Sans Bold Bold"/>
              </a:rPr>
              <a:t>Thêm sản phẩm vào giỏ hàng,</a:t>
            </a:r>
          </a:p>
          <a:p>
            <a:pPr marL="557775" lvl="1" indent="-278887">
              <a:lnSpc>
                <a:spcPts val="3616"/>
              </a:lnSpc>
              <a:buFont typeface="Arial"/>
              <a:buChar char="•"/>
            </a:pPr>
            <a:r>
              <a:rPr lang="en-US" sz="2583">
                <a:solidFill>
                  <a:srgbClr val="2B4B82"/>
                </a:solidFill>
                <a:latin typeface="Josefin Sans Bold Bold"/>
              </a:rPr>
              <a:t>Chi tiết giỏ hàng, </a:t>
            </a:r>
          </a:p>
          <a:p>
            <a:pPr marL="557775" lvl="1" indent="-278887">
              <a:lnSpc>
                <a:spcPts val="3616"/>
              </a:lnSpc>
              <a:buFont typeface="Arial"/>
              <a:buChar char="•"/>
            </a:pPr>
            <a:r>
              <a:rPr lang="en-US" sz="2583">
                <a:solidFill>
                  <a:srgbClr val="2B4B82"/>
                </a:solidFill>
                <a:latin typeface="Josefin Sans Bold Bold"/>
              </a:rPr>
              <a:t>Thanh toán, </a:t>
            </a:r>
          </a:p>
          <a:p>
            <a:pPr marL="557775" lvl="1" indent="-278887">
              <a:lnSpc>
                <a:spcPts val="3616"/>
              </a:lnSpc>
              <a:buFont typeface="Arial"/>
              <a:buChar char="•"/>
            </a:pPr>
            <a:r>
              <a:rPr lang="en-US" sz="2583">
                <a:solidFill>
                  <a:srgbClr val="2B4B82"/>
                </a:solidFill>
                <a:latin typeface="Josefin Sans Bold Bold"/>
              </a:rPr>
              <a:t>Feedback. </a:t>
            </a:r>
          </a:p>
        </p:txBody>
      </p:sp>
      <p:sp>
        <p:nvSpPr>
          <p:cNvPr id="25" name="TextBox 25"/>
          <p:cNvSpPr txBox="1"/>
          <p:nvPr/>
        </p:nvSpPr>
        <p:spPr>
          <a:xfrm>
            <a:off x="1840359" y="5883070"/>
            <a:ext cx="3977572" cy="2276534"/>
          </a:xfrm>
          <a:prstGeom prst="rect">
            <a:avLst/>
          </a:prstGeom>
        </p:spPr>
        <p:txBody>
          <a:bodyPr lIns="0" tIns="0" rIns="0" bIns="0" rtlCol="0" anchor="t">
            <a:spAutoFit/>
          </a:bodyPr>
          <a:lstStyle/>
          <a:p>
            <a:pPr marL="557775" lvl="1" indent="-278887">
              <a:lnSpc>
                <a:spcPts val="3616"/>
              </a:lnSpc>
              <a:buFont typeface="Arial"/>
              <a:buChar char="•"/>
            </a:pPr>
            <a:r>
              <a:rPr lang="en-US" sz="2583" dirty="0" err="1">
                <a:solidFill>
                  <a:srgbClr val="2B4B82"/>
                </a:solidFill>
                <a:latin typeface="Josefin Sans Bold"/>
              </a:rPr>
              <a:t>Đăng</a:t>
            </a:r>
            <a:r>
              <a:rPr lang="en-US" sz="2583" dirty="0">
                <a:solidFill>
                  <a:srgbClr val="2B4B82"/>
                </a:solidFill>
                <a:latin typeface="Josefin Sans Bold"/>
              </a:rPr>
              <a:t> </a:t>
            </a:r>
            <a:r>
              <a:rPr lang="en-US" sz="2583" dirty="0" err="1">
                <a:solidFill>
                  <a:srgbClr val="2B4B82"/>
                </a:solidFill>
                <a:latin typeface="Josefin Sans Bold"/>
              </a:rPr>
              <a:t>ký</a:t>
            </a:r>
            <a:r>
              <a:rPr lang="en-US" sz="2583" dirty="0">
                <a:solidFill>
                  <a:srgbClr val="2B4B82"/>
                </a:solidFill>
                <a:latin typeface="Josefin Sans Bold"/>
              </a:rPr>
              <a:t>, </a:t>
            </a:r>
          </a:p>
          <a:p>
            <a:pPr marL="557775" lvl="1" indent="-278887">
              <a:lnSpc>
                <a:spcPts val="3616"/>
              </a:lnSpc>
              <a:buFont typeface="Arial"/>
              <a:buChar char="•"/>
            </a:pPr>
            <a:r>
              <a:rPr lang="en-US" sz="2583" dirty="0" err="1">
                <a:solidFill>
                  <a:srgbClr val="2B4B82"/>
                </a:solidFill>
                <a:latin typeface="Josefin Sans Bold"/>
              </a:rPr>
              <a:t>Đăng</a:t>
            </a:r>
            <a:r>
              <a:rPr lang="en-US" sz="2583" dirty="0">
                <a:solidFill>
                  <a:srgbClr val="2B4B82"/>
                </a:solidFill>
                <a:latin typeface="Josefin Sans Bold"/>
              </a:rPr>
              <a:t> </a:t>
            </a:r>
            <a:r>
              <a:rPr lang="en-US" sz="2583" dirty="0" err="1">
                <a:solidFill>
                  <a:srgbClr val="2B4B82"/>
                </a:solidFill>
                <a:latin typeface="Josefin Sans Bold"/>
              </a:rPr>
              <a:t>nhập</a:t>
            </a:r>
            <a:r>
              <a:rPr lang="en-US" sz="2583" dirty="0">
                <a:solidFill>
                  <a:srgbClr val="2B4B82"/>
                </a:solidFill>
                <a:latin typeface="Josefin Sans Bold"/>
              </a:rPr>
              <a:t>, </a:t>
            </a:r>
          </a:p>
          <a:p>
            <a:pPr marL="557775" lvl="1" indent="-278887">
              <a:lnSpc>
                <a:spcPts val="3616"/>
              </a:lnSpc>
              <a:buFont typeface="Arial"/>
              <a:buChar char="•"/>
            </a:pPr>
            <a:r>
              <a:rPr lang="en-US" sz="2583" dirty="0" err="1">
                <a:solidFill>
                  <a:srgbClr val="2B4B82"/>
                </a:solidFill>
                <a:latin typeface="Josefin Sans Bold"/>
              </a:rPr>
              <a:t>Đăng</a:t>
            </a:r>
            <a:r>
              <a:rPr lang="en-US" sz="2583" dirty="0">
                <a:solidFill>
                  <a:srgbClr val="2B4B82"/>
                </a:solidFill>
                <a:latin typeface="Josefin Sans Bold"/>
              </a:rPr>
              <a:t> </a:t>
            </a:r>
            <a:r>
              <a:rPr lang="en-US" sz="2583" dirty="0" err="1">
                <a:solidFill>
                  <a:srgbClr val="2B4B82"/>
                </a:solidFill>
                <a:latin typeface="Josefin Sans Bold"/>
              </a:rPr>
              <a:t>xuất</a:t>
            </a:r>
            <a:r>
              <a:rPr lang="en-US" sz="2583" dirty="0">
                <a:solidFill>
                  <a:srgbClr val="2B4B82"/>
                </a:solidFill>
                <a:latin typeface="Josefin Sans Bold"/>
              </a:rPr>
              <a:t>, </a:t>
            </a:r>
          </a:p>
          <a:p>
            <a:pPr marL="557775" lvl="1" indent="-278887">
              <a:lnSpc>
                <a:spcPts val="3616"/>
              </a:lnSpc>
              <a:buFont typeface="Arial"/>
              <a:buChar char="•"/>
            </a:pPr>
            <a:r>
              <a:rPr lang="en-US" sz="2583" dirty="0" err="1">
                <a:solidFill>
                  <a:srgbClr val="2B4B82"/>
                </a:solidFill>
                <a:latin typeface="Josefin Sans Bold"/>
              </a:rPr>
              <a:t>Chỉnh</a:t>
            </a:r>
            <a:r>
              <a:rPr lang="en-US" sz="2583" dirty="0">
                <a:solidFill>
                  <a:srgbClr val="2B4B82"/>
                </a:solidFill>
                <a:latin typeface="Josefin Sans Bold"/>
              </a:rPr>
              <a:t> </a:t>
            </a:r>
            <a:r>
              <a:rPr lang="en-US" sz="2583" dirty="0" err="1">
                <a:solidFill>
                  <a:srgbClr val="2B4B82"/>
                </a:solidFill>
                <a:latin typeface="Josefin Sans Bold"/>
              </a:rPr>
              <a:t>sửa</a:t>
            </a:r>
            <a:r>
              <a:rPr lang="en-US" sz="2583" dirty="0">
                <a:solidFill>
                  <a:srgbClr val="2B4B82"/>
                </a:solidFill>
                <a:latin typeface="Josefin Sans Bold"/>
              </a:rPr>
              <a:t> </a:t>
            </a:r>
            <a:r>
              <a:rPr lang="en-US" sz="2583" dirty="0" err="1">
                <a:solidFill>
                  <a:srgbClr val="2B4B82"/>
                </a:solidFill>
                <a:latin typeface="Josefin Sans Bold"/>
              </a:rPr>
              <a:t>thông</a:t>
            </a:r>
            <a:r>
              <a:rPr lang="en-US" sz="2583" dirty="0">
                <a:solidFill>
                  <a:srgbClr val="2B4B82"/>
                </a:solidFill>
                <a:latin typeface="Josefin Sans Bold"/>
              </a:rPr>
              <a:t> tin </a:t>
            </a:r>
            <a:r>
              <a:rPr lang="en-US" sz="2583" dirty="0" err="1">
                <a:solidFill>
                  <a:srgbClr val="2B4B82"/>
                </a:solidFill>
                <a:latin typeface="Josefin Sans Bold"/>
              </a:rPr>
              <a:t>khách</a:t>
            </a:r>
            <a:r>
              <a:rPr lang="en-US" sz="2583" dirty="0">
                <a:solidFill>
                  <a:srgbClr val="2B4B82"/>
                </a:solidFill>
                <a:latin typeface="Josefin Sans Bold"/>
              </a:rPr>
              <a:t> </a:t>
            </a:r>
            <a:r>
              <a:rPr lang="en-US" sz="2583" dirty="0" err="1">
                <a:solidFill>
                  <a:srgbClr val="2B4B82"/>
                </a:solidFill>
                <a:latin typeface="Josefin Sans Bold"/>
              </a:rPr>
              <a:t>hàng</a:t>
            </a:r>
            <a:r>
              <a:rPr lang="en-US" sz="2583" dirty="0">
                <a:solidFill>
                  <a:srgbClr val="2B4B82"/>
                </a:solidFill>
                <a:latin typeface="Josefin Sans Bold"/>
              </a:rPr>
              <a:t>.</a:t>
            </a:r>
          </a:p>
        </p:txBody>
      </p:sp>
      <p:sp>
        <p:nvSpPr>
          <p:cNvPr id="26" name="TextBox 26"/>
          <p:cNvSpPr txBox="1"/>
          <p:nvPr/>
        </p:nvSpPr>
        <p:spPr>
          <a:xfrm>
            <a:off x="3334339" y="2618001"/>
            <a:ext cx="10064594" cy="904240"/>
          </a:xfrm>
          <a:prstGeom prst="rect">
            <a:avLst/>
          </a:prstGeom>
        </p:spPr>
        <p:txBody>
          <a:bodyPr lIns="0" tIns="0" rIns="0" bIns="0" rtlCol="0" anchor="t">
            <a:spAutoFit/>
          </a:bodyPr>
          <a:lstStyle/>
          <a:p>
            <a:pPr algn="ctr">
              <a:lnSpc>
                <a:spcPts val="7279"/>
              </a:lnSpc>
            </a:pPr>
            <a:r>
              <a:rPr lang="en-US" sz="5199" dirty="0" err="1">
                <a:solidFill>
                  <a:srgbClr val="2B4B82"/>
                </a:solidFill>
                <a:latin typeface="Josefin Sans Bold"/>
              </a:rPr>
              <a:t>Các</a:t>
            </a:r>
            <a:r>
              <a:rPr lang="en-US" sz="5199" dirty="0">
                <a:solidFill>
                  <a:srgbClr val="2B4B82"/>
                </a:solidFill>
                <a:latin typeface="Josefin Sans Bold"/>
              </a:rPr>
              <a:t> </a:t>
            </a:r>
            <a:r>
              <a:rPr lang="en-US" sz="5199" dirty="0" err="1">
                <a:solidFill>
                  <a:srgbClr val="2B4B82"/>
                </a:solidFill>
                <a:latin typeface="Josefin Sans Bold"/>
              </a:rPr>
              <a:t>chức</a:t>
            </a:r>
            <a:r>
              <a:rPr lang="en-US" sz="5199" dirty="0">
                <a:solidFill>
                  <a:srgbClr val="2B4B82"/>
                </a:solidFill>
                <a:latin typeface="Josefin Sans Bold"/>
              </a:rPr>
              <a:t> </a:t>
            </a:r>
            <a:r>
              <a:rPr lang="en-US" sz="5199" dirty="0" err="1">
                <a:solidFill>
                  <a:srgbClr val="2B4B82"/>
                </a:solidFill>
                <a:latin typeface="Josefin Sans Bold"/>
              </a:rPr>
              <a:t>năng</a:t>
            </a:r>
            <a:r>
              <a:rPr lang="en-US" sz="5199" dirty="0">
                <a:solidFill>
                  <a:srgbClr val="2B4B82"/>
                </a:solidFill>
                <a:latin typeface="Josefin Sans Bold"/>
              </a:rPr>
              <a:t> </a:t>
            </a:r>
            <a:r>
              <a:rPr lang="en-US" sz="5199" dirty="0" err="1">
                <a:solidFill>
                  <a:srgbClr val="2B4B82"/>
                </a:solidFill>
                <a:latin typeface="Josefin Sans Bold"/>
              </a:rPr>
              <a:t>chính</a:t>
            </a:r>
            <a:endParaRPr lang="en-US" sz="5199" dirty="0">
              <a:solidFill>
                <a:srgbClr val="2B4B82"/>
              </a:solidFill>
              <a:latin typeface="Josefin Sans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25822">
            <a:off x="8331329" y="6797555"/>
            <a:ext cx="1625341" cy="160761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34221" flipH="1">
            <a:off x="8604126" y="4525444"/>
            <a:ext cx="1457968" cy="144206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26238" flipH="1">
            <a:off x="8305892" y="2323487"/>
            <a:ext cx="1774417" cy="1755060"/>
          </a:xfrm>
          <a:prstGeom prst="rect">
            <a:avLst/>
          </a:prstGeom>
        </p:spPr>
      </p:pic>
      <p:grpSp>
        <p:nvGrpSpPr>
          <p:cNvPr id="5" name="Group 5"/>
          <p:cNvGrpSpPr/>
          <p:nvPr/>
        </p:nvGrpSpPr>
        <p:grpSpPr>
          <a:xfrm>
            <a:off x="10698922" y="7071512"/>
            <a:ext cx="5009987" cy="2967136"/>
            <a:chOff x="0" y="0"/>
            <a:chExt cx="2333010" cy="1381712"/>
          </a:xfrm>
        </p:grpSpPr>
        <p:sp>
          <p:nvSpPr>
            <p:cNvPr id="6" name="Freeform 6"/>
            <p:cNvSpPr/>
            <p:nvPr/>
          </p:nvSpPr>
          <p:spPr>
            <a:xfrm>
              <a:off x="92710" y="293370"/>
              <a:ext cx="2227600" cy="1075642"/>
            </a:xfrm>
            <a:custGeom>
              <a:avLst/>
              <a:gdLst/>
              <a:ahLst/>
              <a:cxnLst/>
              <a:rect l="l" t="t" r="r" b="b"/>
              <a:pathLst>
                <a:path w="2227600" h="1075642">
                  <a:moveTo>
                    <a:pt x="0" y="1021032"/>
                  </a:moveTo>
                  <a:lnTo>
                    <a:pt x="0" y="1075642"/>
                  </a:lnTo>
                  <a:lnTo>
                    <a:pt x="2227600" y="1075642"/>
                  </a:lnTo>
                  <a:lnTo>
                    <a:pt x="2227600" y="54610"/>
                  </a:lnTo>
                  <a:lnTo>
                    <a:pt x="2172989" y="0"/>
                  </a:lnTo>
                  <a:lnTo>
                    <a:pt x="2172989" y="1021032"/>
                  </a:lnTo>
                  <a:close/>
                </a:path>
              </a:pathLst>
            </a:custGeom>
            <a:solidFill>
              <a:srgbClr val="CC9A8A"/>
            </a:solidFill>
          </p:spPr>
        </p:sp>
        <p:sp>
          <p:nvSpPr>
            <p:cNvPr id="7" name="Freeform 7"/>
            <p:cNvSpPr/>
            <p:nvPr/>
          </p:nvSpPr>
          <p:spPr>
            <a:xfrm>
              <a:off x="6350" y="11430"/>
              <a:ext cx="2252999" cy="1290272"/>
            </a:xfrm>
            <a:custGeom>
              <a:avLst/>
              <a:gdLst/>
              <a:ahLst/>
              <a:cxnLst/>
              <a:rect l="l" t="t" r="r" b="b"/>
              <a:pathLst>
                <a:path w="2252999" h="1290272">
                  <a:moveTo>
                    <a:pt x="1982490" y="0"/>
                  </a:moveTo>
                  <a:lnTo>
                    <a:pt x="0" y="1270"/>
                  </a:lnTo>
                  <a:lnTo>
                    <a:pt x="0" y="1290272"/>
                  </a:lnTo>
                  <a:lnTo>
                    <a:pt x="2251730" y="1290272"/>
                  </a:lnTo>
                  <a:lnTo>
                    <a:pt x="2252999" y="266700"/>
                  </a:lnTo>
                  <a:close/>
                </a:path>
              </a:pathLst>
            </a:custGeom>
            <a:solidFill>
              <a:srgbClr val="F7B4A7"/>
            </a:solidFill>
          </p:spPr>
        </p:sp>
        <p:sp>
          <p:nvSpPr>
            <p:cNvPr id="8" name="Freeform 8"/>
            <p:cNvSpPr/>
            <p:nvPr/>
          </p:nvSpPr>
          <p:spPr>
            <a:xfrm>
              <a:off x="0" y="0"/>
              <a:ext cx="2333010" cy="1381712"/>
            </a:xfrm>
            <a:custGeom>
              <a:avLst/>
              <a:gdLst/>
              <a:ahLst/>
              <a:cxnLst/>
              <a:rect l="l" t="t" r="r" b="b"/>
              <a:pathLst>
                <a:path w="2333010" h="1381712">
                  <a:moveTo>
                    <a:pt x="2265699" y="275590"/>
                  </a:moveTo>
                  <a:lnTo>
                    <a:pt x="2265699" y="275590"/>
                  </a:lnTo>
                  <a:lnTo>
                    <a:pt x="2264429" y="274320"/>
                  </a:lnTo>
                  <a:lnTo>
                    <a:pt x="2128539" y="138430"/>
                  </a:lnTo>
                  <a:lnTo>
                    <a:pt x="2061230" y="71120"/>
                  </a:lnTo>
                  <a:lnTo>
                    <a:pt x="1990110" y="0"/>
                  </a:lnTo>
                  <a:lnTo>
                    <a:pt x="0" y="0"/>
                  </a:lnTo>
                  <a:lnTo>
                    <a:pt x="0" y="1314402"/>
                  </a:lnTo>
                  <a:lnTo>
                    <a:pt x="80010" y="1314402"/>
                  </a:lnTo>
                  <a:lnTo>
                    <a:pt x="80010" y="1381712"/>
                  </a:lnTo>
                  <a:lnTo>
                    <a:pt x="2333010" y="1381712"/>
                  </a:lnTo>
                  <a:lnTo>
                    <a:pt x="2333010" y="342900"/>
                  </a:lnTo>
                  <a:lnTo>
                    <a:pt x="2265699" y="275590"/>
                  </a:lnTo>
                  <a:close/>
                  <a:moveTo>
                    <a:pt x="1993920" y="21590"/>
                  </a:moveTo>
                  <a:lnTo>
                    <a:pt x="2119649" y="146050"/>
                  </a:lnTo>
                  <a:lnTo>
                    <a:pt x="2244110" y="270510"/>
                  </a:lnTo>
                  <a:lnTo>
                    <a:pt x="1993920" y="270510"/>
                  </a:lnTo>
                  <a:lnTo>
                    <a:pt x="1993920" y="21590"/>
                  </a:lnTo>
                  <a:close/>
                  <a:moveTo>
                    <a:pt x="12700" y="1301702"/>
                  </a:moveTo>
                  <a:lnTo>
                    <a:pt x="12700" y="12700"/>
                  </a:lnTo>
                  <a:lnTo>
                    <a:pt x="1981220" y="12700"/>
                  </a:lnTo>
                  <a:lnTo>
                    <a:pt x="1981220" y="278130"/>
                  </a:lnTo>
                  <a:cubicBezTo>
                    <a:pt x="1981220" y="281940"/>
                    <a:pt x="1983760" y="284480"/>
                    <a:pt x="1987570" y="284480"/>
                  </a:cubicBezTo>
                  <a:lnTo>
                    <a:pt x="2252999" y="284480"/>
                  </a:lnTo>
                  <a:lnTo>
                    <a:pt x="2252999" y="1301702"/>
                  </a:lnTo>
                  <a:lnTo>
                    <a:pt x="12700" y="1301702"/>
                  </a:lnTo>
                  <a:close/>
                  <a:moveTo>
                    <a:pt x="2320310" y="1369012"/>
                  </a:moveTo>
                  <a:lnTo>
                    <a:pt x="92710" y="1369012"/>
                  </a:lnTo>
                  <a:lnTo>
                    <a:pt x="92710" y="1314402"/>
                  </a:lnTo>
                  <a:lnTo>
                    <a:pt x="2265699" y="1314402"/>
                  </a:lnTo>
                  <a:lnTo>
                    <a:pt x="2265699" y="293370"/>
                  </a:lnTo>
                  <a:lnTo>
                    <a:pt x="2320310" y="347980"/>
                  </a:lnTo>
                  <a:lnTo>
                    <a:pt x="2320310" y="1369012"/>
                  </a:lnTo>
                  <a:close/>
                </a:path>
              </a:pathLst>
            </a:custGeom>
            <a:solidFill>
              <a:srgbClr val="77838D"/>
            </a:solidFill>
          </p:spPr>
        </p:sp>
      </p:grpSp>
      <p:grpSp>
        <p:nvGrpSpPr>
          <p:cNvPr id="9" name="Group 9"/>
          <p:cNvGrpSpPr/>
          <p:nvPr/>
        </p:nvGrpSpPr>
        <p:grpSpPr>
          <a:xfrm>
            <a:off x="10698922" y="3637921"/>
            <a:ext cx="5009987" cy="3073899"/>
            <a:chOff x="0" y="0"/>
            <a:chExt cx="2333010" cy="1431428"/>
          </a:xfrm>
        </p:grpSpPr>
        <p:sp>
          <p:nvSpPr>
            <p:cNvPr id="10" name="Freeform 10"/>
            <p:cNvSpPr/>
            <p:nvPr/>
          </p:nvSpPr>
          <p:spPr>
            <a:xfrm>
              <a:off x="92710" y="293370"/>
              <a:ext cx="2227600" cy="1125358"/>
            </a:xfrm>
            <a:custGeom>
              <a:avLst/>
              <a:gdLst/>
              <a:ahLst/>
              <a:cxnLst/>
              <a:rect l="l" t="t" r="r" b="b"/>
              <a:pathLst>
                <a:path w="2227600" h="1125358">
                  <a:moveTo>
                    <a:pt x="0" y="1070748"/>
                  </a:moveTo>
                  <a:lnTo>
                    <a:pt x="0" y="1125358"/>
                  </a:lnTo>
                  <a:lnTo>
                    <a:pt x="2227600" y="1125358"/>
                  </a:lnTo>
                  <a:lnTo>
                    <a:pt x="2227600" y="54610"/>
                  </a:lnTo>
                  <a:lnTo>
                    <a:pt x="2172989" y="0"/>
                  </a:lnTo>
                  <a:lnTo>
                    <a:pt x="2172989" y="1070748"/>
                  </a:lnTo>
                  <a:close/>
                </a:path>
              </a:pathLst>
            </a:custGeom>
            <a:solidFill>
              <a:srgbClr val="CC9A8A"/>
            </a:solidFill>
          </p:spPr>
        </p:sp>
        <p:sp>
          <p:nvSpPr>
            <p:cNvPr id="11" name="Freeform 11"/>
            <p:cNvSpPr/>
            <p:nvPr/>
          </p:nvSpPr>
          <p:spPr>
            <a:xfrm>
              <a:off x="6350" y="11430"/>
              <a:ext cx="2252999" cy="1339988"/>
            </a:xfrm>
            <a:custGeom>
              <a:avLst/>
              <a:gdLst/>
              <a:ahLst/>
              <a:cxnLst/>
              <a:rect l="l" t="t" r="r" b="b"/>
              <a:pathLst>
                <a:path w="2252999" h="1339988">
                  <a:moveTo>
                    <a:pt x="1982490" y="0"/>
                  </a:moveTo>
                  <a:lnTo>
                    <a:pt x="0" y="1270"/>
                  </a:lnTo>
                  <a:lnTo>
                    <a:pt x="0" y="1339988"/>
                  </a:lnTo>
                  <a:lnTo>
                    <a:pt x="2251730" y="1339988"/>
                  </a:lnTo>
                  <a:lnTo>
                    <a:pt x="2252999" y="266700"/>
                  </a:lnTo>
                  <a:close/>
                </a:path>
              </a:pathLst>
            </a:custGeom>
            <a:solidFill>
              <a:srgbClr val="F7B4A7"/>
            </a:solidFill>
          </p:spPr>
        </p:sp>
        <p:sp>
          <p:nvSpPr>
            <p:cNvPr id="12" name="Freeform 12"/>
            <p:cNvSpPr/>
            <p:nvPr/>
          </p:nvSpPr>
          <p:spPr>
            <a:xfrm>
              <a:off x="0" y="0"/>
              <a:ext cx="2333010" cy="1431428"/>
            </a:xfrm>
            <a:custGeom>
              <a:avLst/>
              <a:gdLst/>
              <a:ahLst/>
              <a:cxnLst/>
              <a:rect l="l" t="t" r="r" b="b"/>
              <a:pathLst>
                <a:path w="2333010" h="1431428">
                  <a:moveTo>
                    <a:pt x="2265699" y="275590"/>
                  </a:moveTo>
                  <a:lnTo>
                    <a:pt x="2265699" y="275590"/>
                  </a:lnTo>
                  <a:lnTo>
                    <a:pt x="2264429" y="274320"/>
                  </a:lnTo>
                  <a:lnTo>
                    <a:pt x="2128539" y="138430"/>
                  </a:lnTo>
                  <a:lnTo>
                    <a:pt x="2061230" y="71120"/>
                  </a:lnTo>
                  <a:lnTo>
                    <a:pt x="1990110" y="0"/>
                  </a:lnTo>
                  <a:lnTo>
                    <a:pt x="0" y="0"/>
                  </a:lnTo>
                  <a:lnTo>
                    <a:pt x="0" y="1364118"/>
                  </a:lnTo>
                  <a:lnTo>
                    <a:pt x="80010" y="1364118"/>
                  </a:lnTo>
                  <a:lnTo>
                    <a:pt x="80010" y="1431428"/>
                  </a:lnTo>
                  <a:lnTo>
                    <a:pt x="2333010" y="1431428"/>
                  </a:lnTo>
                  <a:lnTo>
                    <a:pt x="2333010" y="342900"/>
                  </a:lnTo>
                  <a:lnTo>
                    <a:pt x="2265699" y="275590"/>
                  </a:lnTo>
                  <a:close/>
                  <a:moveTo>
                    <a:pt x="1993920" y="21590"/>
                  </a:moveTo>
                  <a:lnTo>
                    <a:pt x="2119649" y="146050"/>
                  </a:lnTo>
                  <a:lnTo>
                    <a:pt x="2244110" y="270510"/>
                  </a:lnTo>
                  <a:lnTo>
                    <a:pt x="1993920" y="270510"/>
                  </a:lnTo>
                  <a:lnTo>
                    <a:pt x="1993920" y="21590"/>
                  </a:lnTo>
                  <a:close/>
                  <a:moveTo>
                    <a:pt x="12700" y="1351418"/>
                  </a:moveTo>
                  <a:lnTo>
                    <a:pt x="12700" y="12700"/>
                  </a:lnTo>
                  <a:lnTo>
                    <a:pt x="1981220" y="12700"/>
                  </a:lnTo>
                  <a:lnTo>
                    <a:pt x="1981220" y="278130"/>
                  </a:lnTo>
                  <a:cubicBezTo>
                    <a:pt x="1981220" y="281940"/>
                    <a:pt x="1983760" y="284480"/>
                    <a:pt x="1987570" y="284480"/>
                  </a:cubicBezTo>
                  <a:lnTo>
                    <a:pt x="2252999" y="284480"/>
                  </a:lnTo>
                  <a:lnTo>
                    <a:pt x="2252999" y="1351418"/>
                  </a:lnTo>
                  <a:lnTo>
                    <a:pt x="12700" y="1351418"/>
                  </a:lnTo>
                  <a:close/>
                  <a:moveTo>
                    <a:pt x="2320310" y="1418728"/>
                  </a:moveTo>
                  <a:lnTo>
                    <a:pt x="92710" y="1418728"/>
                  </a:lnTo>
                  <a:lnTo>
                    <a:pt x="92710" y="1364118"/>
                  </a:lnTo>
                  <a:lnTo>
                    <a:pt x="2265699" y="1364118"/>
                  </a:lnTo>
                  <a:lnTo>
                    <a:pt x="2265699" y="293370"/>
                  </a:lnTo>
                  <a:lnTo>
                    <a:pt x="2320310" y="347980"/>
                  </a:lnTo>
                  <a:lnTo>
                    <a:pt x="2320310" y="1418728"/>
                  </a:lnTo>
                  <a:close/>
                </a:path>
              </a:pathLst>
            </a:custGeom>
            <a:solidFill>
              <a:srgbClr val="77838D"/>
            </a:solidFill>
          </p:spPr>
        </p:sp>
      </p:grpSp>
      <p:grpSp>
        <p:nvGrpSpPr>
          <p:cNvPr id="13" name="Group 13"/>
          <p:cNvGrpSpPr/>
          <p:nvPr/>
        </p:nvGrpSpPr>
        <p:grpSpPr>
          <a:xfrm>
            <a:off x="10698922" y="205893"/>
            <a:ext cx="5009987" cy="3073899"/>
            <a:chOff x="0" y="0"/>
            <a:chExt cx="2333010" cy="1431428"/>
          </a:xfrm>
        </p:grpSpPr>
        <p:sp>
          <p:nvSpPr>
            <p:cNvPr id="14" name="Freeform 14"/>
            <p:cNvSpPr/>
            <p:nvPr/>
          </p:nvSpPr>
          <p:spPr>
            <a:xfrm>
              <a:off x="92710" y="293370"/>
              <a:ext cx="2227600" cy="1125358"/>
            </a:xfrm>
            <a:custGeom>
              <a:avLst/>
              <a:gdLst/>
              <a:ahLst/>
              <a:cxnLst/>
              <a:rect l="l" t="t" r="r" b="b"/>
              <a:pathLst>
                <a:path w="2227600" h="1125358">
                  <a:moveTo>
                    <a:pt x="0" y="1070748"/>
                  </a:moveTo>
                  <a:lnTo>
                    <a:pt x="0" y="1125358"/>
                  </a:lnTo>
                  <a:lnTo>
                    <a:pt x="2227600" y="1125358"/>
                  </a:lnTo>
                  <a:lnTo>
                    <a:pt x="2227600" y="54610"/>
                  </a:lnTo>
                  <a:lnTo>
                    <a:pt x="2172989" y="0"/>
                  </a:lnTo>
                  <a:lnTo>
                    <a:pt x="2172989" y="1070748"/>
                  </a:lnTo>
                  <a:close/>
                </a:path>
              </a:pathLst>
            </a:custGeom>
            <a:solidFill>
              <a:srgbClr val="CC9A8A"/>
            </a:solidFill>
          </p:spPr>
        </p:sp>
        <p:sp>
          <p:nvSpPr>
            <p:cNvPr id="15" name="Freeform 15"/>
            <p:cNvSpPr/>
            <p:nvPr/>
          </p:nvSpPr>
          <p:spPr>
            <a:xfrm>
              <a:off x="6350" y="11430"/>
              <a:ext cx="2252999" cy="1339988"/>
            </a:xfrm>
            <a:custGeom>
              <a:avLst/>
              <a:gdLst/>
              <a:ahLst/>
              <a:cxnLst/>
              <a:rect l="l" t="t" r="r" b="b"/>
              <a:pathLst>
                <a:path w="2252999" h="1339988">
                  <a:moveTo>
                    <a:pt x="1982490" y="0"/>
                  </a:moveTo>
                  <a:lnTo>
                    <a:pt x="0" y="1270"/>
                  </a:lnTo>
                  <a:lnTo>
                    <a:pt x="0" y="1339988"/>
                  </a:lnTo>
                  <a:lnTo>
                    <a:pt x="2251730" y="1339988"/>
                  </a:lnTo>
                  <a:lnTo>
                    <a:pt x="2252999" y="266700"/>
                  </a:lnTo>
                  <a:close/>
                </a:path>
              </a:pathLst>
            </a:custGeom>
            <a:solidFill>
              <a:srgbClr val="F7B4A7"/>
            </a:solidFill>
          </p:spPr>
        </p:sp>
        <p:sp>
          <p:nvSpPr>
            <p:cNvPr id="16" name="Freeform 16"/>
            <p:cNvSpPr/>
            <p:nvPr/>
          </p:nvSpPr>
          <p:spPr>
            <a:xfrm>
              <a:off x="0" y="0"/>
              <a:ext cx="2333010" cy="1431428"/>
            </a:xfrm>
            <a:custGeom>
              <a:avLst/>
              <a:gdLst/>
              <a:ahLst/>
              <a:cxnLst/>
              <a:rect l="l" t="t" r="r" b="b"/>
              <a:pathLst>
                <a:path w="2333010" h="1431428">
                  <a:moveTo>
                    <a:pt x="2265699" y="275590"/>
                  </a:moveTo>
                  <a:lnTo>
                    <a:pt x="2265699" y="275590"/>
                  </a:lnTo>
                  <a:lnTo>
                    <a:pt x="2264429" y="274320"/>
                  </a:lnTo>
                  <a:lnTo>
                    <a:pt x="2128539" y="138430"/>
                  </a:lnTo>
                  <a:lnTo>
                    <a:pt x="2061230" y="71120"/>
                  </a:lnTo>
                  <a:lnTo>
                    <a:pt x="1990110" y="0"/>
                  </a:lnTo>
                  <a:lnTo>
                    <a:pt x="0" y="0"/>
                  </a:lnTo>
                  <a:lnTo>
                    <a:pt x="0" y="1364118"/>
                  </a:lnTo>
                  <a:lnTo>
                    <a:pt x="80010" y="1364118"/>
                  </a:lnTo>
                  <a:lnTo>
                    <a:pt x="80010" y="1431428"/>
                  </a:lnTo>
                  <a:lnTo>
                    <a:pt x="2333010" y="1431428"/>
                  </a:lnTo>
                  <a:lnTo>
                    <a:pt x="2333010" y="342900"/>
                  </a:lnTo>
                  <a:lnTo>
                    <a:pt x="2265699" y="275590"/>
                  </a:lnTo>
                  <a:close/>
                  <a:moveTo>
                    <a:pt x="1993920" y="21590"/>
                  </a:moveTo>
                  <a:lnTo>
                    <a:pt x="2119649" y="146050"/>
                  </a:lnTo>
                  <a:lnTo>
                    <a:pt x="2244110" y="270510"/>
                  </a:lnTo>
                  <a:lnTo>
                    <a:pt x="1993920" y="270510"/>
                  </a:lnTo>
                  <a:lnTo>
                    <a:pt x="1993920" y="21590"/>
                  </a:lnTo>
                  <a:close/>
                  <a:moveTo>
                    <a:pt x="12700" y="1351418"/>
                  </a:moveTo>
                  <a:lnTo>
                    <a:pt x="12700" y="12700"/>
                  </a:lnTo>
                  <a:lnTo>
                    <a:pt x="1981220" y="12700"/>
                  </a:lnTo>
                  <a:lnTo>
                    <a:pt x="1981220" y="278130"/>
                  </a:lnTo>
                  <a:cubicBezTo>
                    <a:pt x="1981220" y="281940"/>
                    <a:pt x="1983760" y="284480"/>
                    <a:pt x="1987570" y="284480"/>
                  </a:cubicBezTo>
                  <a:lnTo>
                    <a:pt x="2252999" y="284480"/>
                  </a:lnTo>
                  <a:lnTo>
                    <a:pt x="2252999" y="1351418"/>
                  </a:lnTo>
                  <a:lnTo>
                    <a:pt x="12700" y="1351418"/>
                  </a:lnTo>
                  <a:close/>
                  <a:moveTo>
                    <a:pt x="2320310" y="1418728"/>
                  </a:moveTo>
                  <a:lnTo>
                    <a:pt x="92710" y="1418728"/>
                  </a:lnTo>
                  <a:lnTo>
                    <a:pt x="92710" y="1364118"/>
                  </a:lnTo>
                  <a:lnTo>
                    <a:pt x="2265699" y="1364118"/>
                  </a:lnTo>
                  <a:lnTo>
                    <a:pt x="2265699" y="293370"/>
                  </a:lnTo>
                  <a:lnTo>
                    <a:pt x="2320310" y="347980"/>
                  </a:lnTo>
                  <a:lnTo>
                    <a:pt x="2320310" y="1418728"/>
                  </a:lnTo>
                  <a:close/>
                </a:path>
              </a:pathLst>
            </a:custGeom>
            <a:solidFill>
              <a:srgbClr val="77838D"/>
            </a:solidFill>
          </p:spPr>
        </p:sp>
      </p:grpSp>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912304" y="8997745"/>
            <a:ext cx="1375696" cy="1283149"/>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18300" y="3814859"/>
            <a:ext cx="896779" cy="896779"/>
          </a:xfrm>
          <a:prstGeom prst="rect">
            <a:avLst/>
          </a:prstGeom>
        </p:spPr>
      </p:pic>
      <p:grpSp>
        <p:nvGrpSpPr>
          <p:cNvPr id="19" name="Group 19"/>
          <p:cNvGrpSpPr/>
          <p:nvPr/>
        </p:nvGrpSpPr>
        <p:grpSpPr>
          <a:xfrm>
            <a:off x="1028700" y="3932761"/>
            <a:ext cx="6414482" cy="1334999"/>
            <a:chOff x="0" y="142875"/>
            <a:chExt cx="8552643" cy="1779999"/>
          </a:xfrm>
        </p:grpSpPr>
        <p:sp>
          <p:nvSpPr>
            <p:cNvPr id="20" name="TextBox 20"/>
            <p:cNvSpPr txBox="1"/>
            <p:nvPr/>
          </p:nvSpPr>
          <p:spPr>
            <a:xfrm>
              <a:off x="0" y="142875"/>
              <a:ext cx="8552643" cy="1094318"/>
            </a:xfrm>
            <a:prstGeom prst="rect">
              <a:avLst/>
            </a:prstGeom>
          </p:spPr>
          <p:txBody>
            <a:bodyPr lIns="0" tIns="0" rIns="0" bIns="0" rtlCol="0" anchor="t">
              <a:spAutoFit/>
            </a:bodyPr>
            <a:lstStyle/>
            <a:p>
              <a:pPr algn="ctr">
                <a:lnSpc>
                  <a:spcPts val="6421"/>
                </a:lnSpc>
              </a:pPr>
              <a:r>
                <a:rPr lang="en-US" sz="6759" b="1" spc="-67" dirty="0" err="1">
                  <a:solidFill>
                    <a:srgbClr val="F4979A"/>
                  </a:solidFill>
                  <a:latin typeface="Arial" panose="020B0604020202020204" pitchFamily="34" charset="0"/>
                  <a:cs typeface="Arial" panose="020B0604020202020204" pitchFamily="34" charset="0"/>
                </a:rPr>
                <a:t>Về</a:t>
              </a:r>
              <a:r>
                <a:rPr lang="en-US" sz="6759" b="1" spc="-67" dirty="0">
                  <a:solidFill>
                    <a:srgbClr val="F4979A"/>
                  </a:solidFill>
                  <a:latin typeface="Arial" panose="020B0604020202020204" pitchFamily="34" charset="0"/>
                  <a:cs typeface="Arial" panose="020B0604020202020204" pitchFamily="34" charset="0"/>
                </a:rPr>
                <a:t> </a:t>
              </a:r>
              <a:r>
                <a:rPr lang="en-US" sz="6759" b="1" spc="-67" dirty="0" err="1">
                  <a:solidFill>
                    <a:srgbClr val="F4979A"/>
                  </a:solidFill>
                  <a:latin typeface="Arial" panose="020B0604020202020204" pitchFamily="34" charset="0"/>
                  <a:cs typeface="Arial" panose="020B0604020202020204" pitchFamily="34" charset="0"/>
                </a:rPr>
                <a:t>phía</a:t>
              </a:r>
              <a:r>
                <a:rPr lang="en-US" sz="6759" b="1" spc="-67" dirty="0">
                  <a:solidFill>
                    <a:srgbClr val="F4979A"/>
                  </a:solidFill>
                  <a:latin typeface="Arial" panose="020B0604020202020204" pitchFamily="34" charset="0"/>
                  <a:cs typeface="Arial" panose="020B0604020202020204" pitchFamily="34" charset="0"/>
                </a:rPr>
                <a:t> Admin </a:t>
              </a:r>
            </a:p>
          </p:txBody>
        </p:sp>
        <p:sp>
          <p:nvSpPr>
            <p:cNvPr id="21" name="TextBox 21"/>
            <p:cNvSpPr txBox="1"/>
            <p:nvPr/>
          </p:nvSpPr>
          <p:spPr>
            <a:xfrm>
              <a:off x="0" y="1435257"/>
              <a:ext cx="8552643" cy="487617"/>
            </a:xfrm>
            <a:prstGeom prst="rect">
              <a:avLst/>
            </a:prstGeom>
          </p:spPr>
          <p:txBody>
            <a:bodyPr lIns="0" tIns="0" rIns="0" bIns="0" rtlCol="0" anchor="t">
              <a:spAutoFit/>
            </a:bodyPr>
            <a:lstStyle/>
            <a:p>
              <a:pPr>
                <a:lnSpc>
                  <a:spcPts val="3384"/>
                </a:lnSpc>
              </a:pPr>
              <a:endParaRPr/>
            </a:p>
          </p:txBody>
        </p:sp>
      </p:grpSp>
      <p:sp>
        <p:nvSpPr>
          <p:cNvPr id="22" name="TextBox 22"/>
          <p:cNvSpPr txBox="1"/>
          <p:nvPr/>
        </p:nvSpPr>
        <p:spPr>
          <a:xfrm>
            <a:off x="10698922" y="3967146"/>
            <a:ext cx="4528061" cy="2034133"/>
          </a:xfrm>
          <a:prstGeom prst="rect">
            <a:avLst/>
          </a:prstGeom>
        </p:spPr>
        <p:txBody>
          <a:bodyPr lIns="0" tIns="0" rIns="0" bIns="0" rtlCol="0" anchor="t">
            <a:spAutoFit/>
          </a:bodyPr>
          <a:lstStyle/>
          <a:p>
            <a:pPr marL="634969" lvl="1" indent="-317485">
              <a:lnSpc>
                <a:spcPts val="4117"/>
              </a:lnSpc>
              <a:buFont typeface="Arial"/>
              <a:buChar char="•"/>
            </a:pPr>
            <a:r>
              <a:rPr lang="en-US" sz="2941">
                <a:solidFill>
                  <a:srgbClr val="2B4B82"/>
                </a:solidFill>
                <a:latin typeface="Josefin Sans Bold Bold"/>
              </a:rPr>
              <a:t>Quản lý sản phẩm:</a:t>
            </a:r>
          </a:p>
          <a:p>
            <a:pPr marL="1269939" lvl="2" indent="-423313">
              <a:lnSpc>
                <a:spcPts val="4117"/>
              </a:lnSpc>
              <a:buFont typeface="Arial"/>
              <a:buChar char="⚬"/>
            </a:pPr>
            <a:r>
              <a:rPr lang="en-US" sz="2941">
                <a:solidFill>
                  <a:srgbClr val="2B4B82"/>
                </a:solidFill>
                <a:latin typeface="Josefin Sans Bold Bold"/>
              </a:rPr>
              <a:t>Thêm</a:t>
            </a:r>
          </a:p>
          <a:p>
            <a:pPr marL="1269939" lvl="2" indent="-423313">
              <a:lnSpc>
                <a:spcPts val="4117"/>
              </a:lnSpc>
              <a:buFont typeface="Arial"/>
              <a:buChar char="⚬"/>
            </a:pPr>
            <a:r>
              <a:rPr lang="en-US" sz="2941">
                <a:solidFill>
                  <a:srgbClr val="2B4B82"/>
                </a:solidFill>
                <a:latin typeface="Josefin Sans Bold Bold"/>
              </a:rPr>
              <a:t>Sửa</a:t>
            </a:r>
          </a:p>
          <a:p>
            <a:pPr marL="1269939" lvl="2" indent="-423313">
              <a:lnSpc>
                <a:spcPts val="4117"/>
              </a:lnSpc>
              <a:buFont typeface="Arial"/>
              <a:buChar char="⚬"/>
            </a:pPr>
            <a:r>
              <a:rPr lang="en-US" sz="2941">
                <a:solidFill>
                  <a:srgbClr val="2B4B82"/>
                </a:solidFill>
                <a:latin typeface="Josefin Sans Bold Bold"/>
              </a:rPr>
              <a:t>Xóa</a:t>
            </a:r>
          </a:p>
        </p:txBody>
      </p:sp>
      <p:sp>
        <p:nvSpPr>
          <p:cNvPr id="23" name="TextBox 23"/>
          <p:cNvSpPr txBox="1"/>
          <p:nvPr/>
        </p:nvSpPr>
        <p:spPr>
          <a:xfrm>
            <a:off x="10698922" y="7705580"/>
            <a:ext cx="4528061" cy="1552720"/>
          </a:xfrm>
          <a:prstGeom prst="rect">
            <a:avLst/>
          </a:prstGeom>
        </p:spPr>
        <p:txBody>
          <a:bodyPr lIns="0" tIns="0" rIns="0" bIns="0" rtlCol="0" anchor="t">
            <a:spAutoFit/>
          </a:bodyPr>
          <a:lstStyle/>
          <a:p>
            <a:pPr marL="634970" lvl="1" indent="-317485">
              <a:lnSpc>
                <a:spcPts val="4117"/>
              </a:lnSpc>
              <a:buFont typeface="Arial"/>
              <a:buChar char="•"/>
            </a:pPr>
            <a:r>
              <a:rPr lang="en-US" sz="2941">
                <a:solidFill>
                  <a:srgbClr val="2B4B82"/>
                </a:solidFill>
                <a:latin typeface="Josefin Sans Bold Bold"/>
              </a:rPr>
              <a:t>Quản lý user.</a:t>
            </a:r>
          </a:p>
          <a:p>
            <a:pPr marL="634970" lvl="1" indent="-317485">
              <a:lnSpc>
                <a:spcPts val="4117"/>
              </a:lnSpc>
              <a:buFont typeface="Arial"/>
              <a:buChar char="•"/>
            </a:pPr>
            <a:r>
              <a:rPr lang="en-US" sz="2941">
                <a:solidFill>
                  <a:srgbClr val="2B4B82"/>
                </a:solidFill>
                <a:latin typeface="Josefin Sans Bold Bold"/>
              </a:rPr>
              <a:t>Quản lý đơn hàng,</a:t>
            </a:r>
          </a:p>
          <a:p>
            <a:pPr marL="634970" lvl="1" indent="-317485">
              <a:lnSpc>
                <a:spcPts val="4117"/>
              </a:lnSpc>
              <a:buFont typeface="Arial"/>
              <a:buChar char="•"/>
            </a:pPr>
            <a:r>
              <a:rPr lang="en-US" sz="2941">
                <a:solidFill>
                  <a:srgbClr val="2B4B82"/>
                </a:solidFill>
                <a:latin typeface="Josefin Sans Bold Bold"/>
              </a:rPr>
              <a:t>Quản lý phản hồi. </a:t>
            </a:r>
          </a:p>
        </p:txBody>
      </p:sp>
      <p:sp>
        <p:nvSpPr>
          <p:cNvPr id="24" name="TextBox 24"/>
          <p:cNvSpPr txBox="1"/>
          <p:nvPr/>
        </p:nvSpPr>
        <p:spPr>
          <a:xfrm>
            <a:off x="10698922" y="692439"/>
            <a:ext cx="4071499" cy="2034133"/>
          </a:xfrm>
          <a:prstGeom prst="rect">
            <a:avLst/>
          </a:prstGeom>
        </p:spPr>
        <p:txBody>
          <a:bodyPr lIns="0" tIns="0" rIns="0" bIns="0" rtlCol="0" anchor="t">
            <a:spAutoFit/>
          </a:bodyPr>
          <a:lstStyle/>
          <a:p>
            <a:pPr marL="634969" lvl="1" indent="-317485">
              <a:lnSpc>
                <a:spcPts val="4117"/>
              </a:lnSpc>
              <a:buFont typeface="Arial"/>
              <a:buChar char="•"/>
            </a:pPr>
            <a:r>
              <a:rPr lang="en-US" sz="2941">
                <a:solidFill>
                  <a:srgbClr val="2B4B82"/>
                </a:solidFill>
                <a:latin typeface="Josefin Sans Bold Bold"/>
              </a:rPr>
              <a:t>Đăng nhập, </a:t>
            </a:r>
          </a:p>
          <a:p>
            <a:pPr marL="634969" lvl="1" indent="-317485">
              <a:lnSpc>
                <a:spcPts val="4117"/>
              </a:lnSpc>
              <a:buFont typeface="Arial"/>
              <a:buChar char="•"/>
            </a:pPr>
            <a:r>
              <a:rPr lang="en-US" sz="2941">
                <a:solidFill>
                  <a:srgbClr val="2B4B82"/>
                </a:solidFill>
                <a:latin typeface="Josefin Sans Bold Bold"/>
              </a:rPr>
              <a:t>Đăng xuất, </a:t>
            </a:r>
          </a:p>
          <a:p>
            <a:pPr marL="634969" lvl="1" indent="-317485">
              <a:lnSpc>
                <a:spcPts val="4117"/>
              </a:lnSpc>
              <a:buFont typeface="Arial"/>
              <a:buChar char="•"/>
            </a:pPr>
            <a:r>
              <a:rPr lang="en-US" sz="2941">
                <a:solidFill>
                  <a:srgbClr val="2B4B82"/>
                </a:solidFill>
                <a:latin typeface="Josefin Sans Bold Bold"/>
              </a:rPr>
              <a:t>Quản lý thành viên.</a:t>
            </a:r>
          </a:p>
        </p:txBody>
      </p:sp>
      <p:sp>
        <p:nvSpPr>
          <p:cNvPr id="25" name="TextBox 25"/>
          <p:cNvSpPr txBox="1"/>
          <p:nvPr/>
        </p:nvSpPr>
        <p:spPr>
          <a:xfrm>
            <a:off x="1700613" y="4912774"/>
            <a:ext cx="5742569" cy="762907"/>
          </a:xfrm>
          <a:prstGeom prst="rect">
            <a:avLst/>
          </a:prstGeom>
        </p:spPr>
        <p:txBody>
          <a:bodyPr lIns="0" tIns="0" rIns="0" bIns="0" rtlCol="0" anchor="t">
            <a:spAutoFit/>
          </a:bodyPr>
          <a:lstStyle/>
          <a:p>
            <a:pPr algn="ctr">
              <a:lnSpc>
                <a:spcPts val="6144"/>
              </a:lnSpc>
            </a:pPr>
            <a:r>
              <a:rPr lang="en-US" sz="4389" dirty="0" err="1">
                <a:solidFill>
                  <a:srgbClr val="37C9EF"/>
                </a:solidFill>
                <a:latin typeface="Josefin Sans Bold"/>
              </a:rPr>
              <a:t>Các</a:t>
            </a:r>
            <a:r>
              <a:rPr lang="en-US" sz="4389" dirty="0">
                <a:solidFill>
                  <a:srgbClr val="37C9EF"/>
                </a:solidFill>
                <a:latin typeface="Josefin Sans Bold"/>
              </a:rPr>
              <a:t> </a:t>
            </a:r>
            <a:r>
              <a:rPr lang="en-US" sz="4389" dirty="0" err="1">
                <a:solidFill>
                  <a:srgbClr val="37C9EF"/>
                </a:solidFill>
                <a:latin typeface="Josefin Sans Bold"/>
              </a:rPr>
              <a:t>chức</a:t>
            </a:r>
            <a:r>
              <a:rPr lang="en-US" sz="4389" dirty="0">
                <a:solidFill>
                  <a:srgbClr val="37C9EF"/>
                </a:solidFill>
                <a:latin typeface="Josefin Sans Bold"/>
              </a:rPr>
              <a:t> </a:t>
            </a:r>
            <a:r>
              <a:rPr lang="en-US" sz="4389" dirty="0" err="1">
                <a:solidFill>
                  <a:srgbClr val="37C9EF"/>
                </a:solidFill>
                <a:latin typeface="Josefin Sans Bold"/>
              </a:rPr>
              <a:t>năng</a:t>
            </a:r>
            <a:r>
              <a:rPr lang="en-US" sz="4389" dirty="0">
                <a:solidFill>
                  <a:srgbClr val="37C9EF"/>
                </a:solidFill>
                <a:latin typeface="Josefin Sans Bold"/>
              </a:rPr>
              <a:t> </a:t>
            </a:r>
            <a:r>
              <a:rPr lang="en-US" sz="4389" dirty="0" err="1">
                <a:solidFill>
                  <a:srgbClr val="37C9EF"/>
                </a:solidFill>
                <a:latin typeface="Josefin Sans Bold"/>
              </a:rPr>
              <a:t>chính</a:t>
            </a:r>
            <a:endParaRPr lang="en-US" sz="4389" dirty="0">
              <a:solidFill>
                <a:srgbClr val="37C9EF"/>
              </a:solidFill>
              <a:latin typeface="Josefin Sans Bold"/>
            </a:endParaRPr>
          </a:p>
        </p:txBody>
      </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6801" y="-1880152"/>
            <a:ext cx="3995097" cy="4114800"/>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319163" y="-1628354"/>
            <a:ext cx="4039552" cy="42158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9656445" cy="913648"/>
          </a:xfrm>
          <a:prstGeom prst="rect">
            <a:avLst/>
          </a:prstGeom>
        </p:spPr>
        <p:txBody>
          <a:bodyPr lIns="0" tIns="0" rIns="0" bIns="0" rtlCol="0" anchor="t">
            <a:spAutoFit/>
          </a:bodyPr>
          <a:lstStyle/>
          <a:p>
            <a:pPr algn="ctr">
              <a:lnSpc>
                <a:spcPts val="7840"/>
              </a:lnSpc>
            </a:pPr>
            <a:r>
              <a:rPr lang="en-US" sz="5600" b="1" dirty="0">
                <a:solidFill>
                  <a:srgbClr val="F4979A"/>
                </a:solidFill>
                <a:latin typeface="Arial" panose="020B0604020202020204" pitchFamily="34" charset="0"/>
                <a:cs typeface="Arial" panose="020B0604020202020204" pitchFamily="34" charset="0"/>
              </a:rPr>
              <a:t>4. PHÂN TÍCH CHỨC NĂNG</a:t>
            </a:r>
          </a:p>
        </p:txBody>
      </p:sp>
      <p:sp>
        <p:nvSpPr>
          <p:cNvPr id="84" name="Oval 137">
            <a:extLst>
              <a:ext uri="{FF2B5EF4-FFF2-40B4-BE49-F238E27FC236}">
                <a16:creationId xmlns:a16="http://schemas.microsoft.com/office/drawing/2014/main" id="{4897A8E7-482A-472D-B571-D41722E5E59C}"/>
              </a:ext>
            </a:extLst>
          </p:cNvPr>
          <p:cNvSpPr>
            <a:spLocks noChangeArrowheads="1"/>
          </p:cNvSpPr>
          <p:nvPr/>
        </p:nvSpPr>
        <p:spPr bwMode="gray">
          <a:xfrm>
            <a:off x="10084594" y="3098006"/>
            <a:ext cx="5510297" cy="5474492"/>
          </a:xfrm>
          <a:prstGeom prst="ellipse">
            <a:avLst/>
          </a:prstGeom>
          <a:noFill/>
          <a:ln w="38100">
            <a:solidFill>
              <a:schemeClr val="folHlink"/>
            </a:solidFill>
            <a:round/>
            <a:headEnd/>
            <a:tailEnd/>
          </a:ln>
          <a:effectLst>
            <a:outerShdw dist="35921" dir="2700000" algn="ctr" rotWithShape="0">
              <a:srgbClr val="080808">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2700"/>
          </a:p>
        </p:txBody>
      </p:sp>
      <p:grpSp>
        <p:nvGrpSpPr>
          <p:cNvPr id="85" name="Group 45">
            <a:extLst>
              <a:ext uri="{FF2B5EF4-FFF2-40B4-BE49-F238E27FC236}">
                <a16:creationId xmlns:a16="http://schemas.microsoft.com/office/drawing/2014/main" id="{4799D149-F4B8-46EF-B840-DDDED64A6AA5}"/>
              </a:ext>
            </a:extLst>
          </p:cNvPr>
          <p:cNvGrpSpPr>
            <a:grpSpLocks/>
          </p:cNvGrpSpPr>
          <p:nvPr/>
        </p:nvGrpSpPr>
        <p:grpSpPr bwMode="auto">
          <a:xfrm>
            <a:off x="14153161" y="3281382"/>
            <a:ext cx="1500188" cy="1466850"/>
            <a:chOff x="480" y="1200"/>
            <a:chExt cx="1042" cy="1019"/>
          </a:xfrm>
        </p:grpSpPr>
        <p:grpSp>
          <p:nvGrpSpPr>
            <p:cNvPr id="86" name="Group 46">
              <a:extLst>
                <a:ext uri="{FF2B5EF4-FFF2-40B4-BE49-F238E27FC236}">
                  <a16:creationId xmlns:a16="http://schemas.microsoft.com/office/drawing/2014/main" id="{B1D148B5-61A4-4761-ABB7-254F1822CDDB}"/>
                </a:ext>
              </a:extLst>
            </p:cNvPr>
            <p:cNvGrpSpPr>
              <a:grpSpLocks/>
            </p:cNvGrpSpPr>
            <p:nvPr/>
          </p:nvGrpSpPr>
          <p:grpSpPr bwMode="auto">
            <a:xfrm>
              <a:off x="480" y="1200"/>
              <a:ext cx="1042" cy="1019"/>
              <a:chOff x="480" y="1200"/>
              <a:chExt cx="1042" cy="1019"/>
            </a:xfrm>
          </p:grpSpPr>
          <p:pic>
            <p:nvPicPr>
              <p:cNvPr id="88" name="Picture 47" descr="circuler_1">
                <a:extLst>
                  <a:ext uri="{FF2B5EF4-FFF2-40B4-BE49-F238E27FC236}">
                    <a16:creationId xmlns:a16="http://schemas.microsoft.com/office/drawing/2014/main" id="{35518A3E-D32B-46CA-9D8E-79E3C1D0D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Oval 48">
                <a:extLst>
                  <a:ext uri="{FF2B5EF4-FFF2-40B4-BE49-F238E27FC236}">
                    <a16:creationId xmlns:a16="http://schemas.microsoft.com/office/drawing/2014/main" id="{8619D166-273D-45B9-8BB1-B3B090C8573D}"/>
                  </a:ext>
                </a:extLst>
              </p:cNvPr>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87" name="Picture 49" descr="Picture2">
              <a:extLst>
                <a:ext uri="{FF2B5EF4-FFF2-40B4-BE49-F238E27FC236}">
                  <a16:creationId xmlns:a16="http://schemas.microsoft.com/office/drawing/2014/main" id="{E2729BB3-2A41-4520-8927-D582E1AB6D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0" name="Oval 138">
            <a:extLst>
              <a:ext uri="{FF2B5EF4-FFF2-40B4-BE49-F238E27FC236}">
                <a16:creationId xmlns:a16="http://schemas.microsoft.com/office/drawing/2014/main" id="{4DEC8590-AAB8-444E-B6D2-D3583232813F}"/>
              </a:ext>
            </a:extLst>
          </p:cNvPr>
          <p:cNvSpPr>
            <a:spLocks noChangeArrowheads="1"/>
          </p:cNvSpPr>
          <p:nvPr/>
        </p:nvSpPr>
        <p:spPr bwMode="ltGray">
          <a:xfrm>
            <a:off x="2867025" y="3098007"/>
            <a:ext cx="5562324" cy="5474493"/>
          </a:xfrm>
          <a:prstGeom prst="ellipse">
            <a:avLst/>
          </a:prstGeom>
          <a:noFill/>
          <a:ln w="38100" algn="ctr">
            <a:solidFill>
              <a:schemeClr val="accent1"/>
            </a:solidFill>
            <a:round/>
            <a:headEnd/>
            <a:tailEnd/>
          </a:ln>
          <a:effectLst>
            <a:outerShdw dist="35921" dir="2700000" algn="ctr" rotWithShape="0">
              <a:srgbClr val="080808">
                <a:alpha val="50000"/>
              </a:srgbClr>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2700"/>
          </a:p>
        </p:txBody>
      </p:sp>
      <p:grpSp>
        <p:nvGrpSpPr>
          <p:cNvPr id="91" name="Group 15">
            <a:extLst>
              <a:ext uri="{FF2B5EF4-FFF2-40B4-BE49-F238E27FC236}">
                <a16:creationId xmlns:a16="http://schemas.microsoft.com/office/drawing/2014/main" id="{7C169245-009B-4770-B5EB-18CE76434B75}"/>
              </a:ext>
            </a:extLst>
          </p:cNvPr>
          <p:cNvGrpSpPr>
            <a:grpSpLocks/>
          </p:cNvGrpSpPr>
          <p:nvPr/>
        </p:nvGrpSpPr>
        <p:grpSpPr bwMode="auto">
          <a:xfrm>
            <a:off x="2793206" y="3172238"/>
            <a:ext cx="1500188" cy="1466850"/>
            <a:chOff x="480" y="1200"/>
            <a:chExt cx="1042" cy="1019"/>
          </a:xfrm>
        </p:grpSpPr>
        <p:grpSp>
          <p:nvGrpSpPr>
            <p:cNvPr id="92" name="Group 16">
              <a:extLst>
                <a:ext uri="{FF2B5EF4-FFF2-40B4-BE49-F238E27FC236}">
                  <a16:creationId xmlns:a16="http://schemas.microsoft.com/office/drawing/2014/main" id="{F6AE8A2D-5E7D-440E-B7C5-A9CCFFB14675}"/>
                </a:ext>
              </a:extLst>
            </p:cNvPr>
            <p:cNvGrpSpPr>
              <a:grpSpLocks/>
            </p:cNvGrpSpPr>
            <p:nvPr/>
          </p:nvGrpSpPr>
          <p:grpSpPr bwMode="auto">
            <a:xfrm>
              <a:off x="480" y="1200"/>
              <a:ext cx="1042" cy="1019"/>
              <a:chOff x="480" y="1200"/>
              <a:chExt cx="1042" cy="1019"/>
            </a:xfrm>
          </p:grpSpPr>
          <p:pic>
            <p:nvPicPr>
              <p:cNvPr id="94" name="Picture 17" descr="circuler_1">
                <a:extLst>
                  <a:ext uri="{FF2B5EF4-FFF2-40B4-BE49-F238E27FC236}">
                    <a16:creationId xmlns:a16="http://schemas.microsoft.com/office/drawing/2014/main" id="{FCEF4F2A-A670-4C37-8113-066F49073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Oval 18">
                <a:extLst>
                  <a:ext uri="{FF2B5EF4-FFF2-40B4-BE49-F238E27FC236}">
                    <a16:creationId xmlns:a16="http://schemas.microsoft.com/office/drawing/2014/main" id="{2B9C74ED-BE8F-41CD-AEA2-522CB7225B82}"/>
                  </a:ext>
                </a:extLst>
              </p:cNvPr>
              <p:cNvSpPr>
                <a:spLocks noChangeArrowheads="1"/>
              </p:cNvSpPr>
              <p:nvPr/>
            </p:nvSpPr>
            <p:spPr bwMode="gray">
              <a:xfrm>
                <a:off x="480" y="1200"/>
                <a:ext cx="1035" cy="1019"/>
              </a:xfrm>
              <a:prstGeom prst="ellipse">
                <a:avLst/>
              </a:prstGeom>
              <a:gradFill rotWithShape="1">
                <a:gsLst>
                  <a:gs pos="0">
                    <a:schemeClr val="accent1"/>
                  </a:gs>
                  <a:gs pos="50000">
                    <a:schemeClr val="accent1">
                      <a:gamma/>
                      <a:shade val="56078"/>
                      <a:invGamma/>
                    </a:schemeClr>
                  </a:gs>
                  <a:gs pos="100000">
                    <a:schemeClr val="accent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93" name="Picture 19" descr="Picture2">
              <a:extLst>
                <a:ext uri="{FF2B5EF4-FFF2-40B4-BE49-F238E27FC236}">
                  <a16:creationId xmlns:a16="http://schemas.microsoft.com/office/drawing/2014/main" id="{58ED6B7E-9632-46D3-8B08-B21C6DC200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6" name="Group 15">
            <a:extLst>
              <a:ext uri="{FF2B5EF4-FFF2-40B4-BE49-F238E27FC236}">
                <a16:creationId xmlns:a16="http://schemas.microsoft.com/office/drawing/2014/main" id="{0CBF08D4-CF3B-4A40-9C3E-3F91AA0ABB47}"/>
              </a:ext>
            </a:extLst>
          </p:cNvPr>
          <p:cNvGrpSpPr>
            <a:grpSpLocks/>
          </p:cNvGrpSpPr>
          <p:nvPr/>
        </p:nvGrpSpPr>
        <p:grpSpPr bwMode="auto">
          <a:xfrm>
            <a:off x="6648427" y="2748767"/>
            <a:ext cx="1500188" cy="1466850"/>
            <a:chOff x="480" y="1200"/>
            <a:chExt cx="1042" cy="1019"/>
          </a:xfrm>
        </p:grpSpPr>
        <p:grpSp>
          <p:nvGrpSpPr>
            <p:cNvPr id="97" name="Group 16">
              <a:extLst>
                <a:ext uri="{FF2B5EF4-FFF2-40B4-BE49-F238E27FC236}">
                  <a16:creationId xmlns:a16="http://schemas.microsoft.com/office/drawing/2014/main" id="{2EBC3034-4D3A-43A7-850E-5C9D7D616C5B}"/>
                </a:ext>
              </a:extLst>
            </p:cNvPr>
            <p:cNvGrpSpPr>
              <a:grpSpLocks/>
            </p:cNvGrpSpPr>
            <p:nvPr/>
          </p:nvGrpSpPr>
          <p:grpSpPr bwMode="auto">
            <a:xfrm>
              <a:off x="480" y="1200"/>
              <a:ext cx="1042" cy="1019"/>
              <a:chOff x="480" y="1200"/>
              <a:chExt cx="1042" cy="1019"/>
            </a:xfrm>
          </p:grpSpPr>
          <p:pic>
            <p:nvPicPr>
              <p:cNvPr id="99" name="Picture 17" descr="circuler_1">
                <a:extLst>
                  <a:ext uri="{FF2B5EF4-FFF2-40B4-BE49-F238E27FC236}">
                    <a16:creationId xmlns:a16="http://schemas.microsoft.com/office/drawing/2014/main" id="{789CE1A4-E7F5-46AF-BC5E-A06BE24F7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Oval 18">
                <a:extLst>
                  <a:ext uri="{FF2B5EF4-FFF2-40B4-BE49-F238E27FC236}">
                    <a16:creationId xmlns:a16="http://schemas.microsoft.com/office/drawing/2014/main" id="{DFD262E0-AE24-4307-8DCD-2C46FEE8E704}"/>
                  </a:ext>
                </a:extLst>
              </p:cNvPr>
              <p:cNvSpPr>
                <a:spLocks noChangeArrowheads="1"/>
              </p:cNvSpPr>
              <p:nvPr/>
            </p:nvSpPr>
            <p:spPr bwMode="gray">
              <a:xfrm>
                <a:off x="480" y="1200"/>
                <a:ext cx="1035" cy="1019"/>
              </a:xfrm>
              <a:prstGeom prst="ellipse">
                <a:avLst/>
              </a:prstGeom>
              <a:gradFill rotWithShape="1">
                <a:gsLst>
                  <a:gs pos="0">
                    <a:schemeClr val="accent1"/>
                  </a:gs>
                  <a:gs pos="50000">
                    <a:schemeClr val="accent1">
                      <a:gamma/>
                      <a:shade val="56078"/>
                      <a:invGamma/>
                    </a:schemeClr>
                  </a:gs>
                  <a:gs pos="100000">
                    <a:schemeClr val="accent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98" name="Picture 19" descr="Picture2">
              <a:extLst>
                <a:ext uri="{FF2B5EF4-FFF2-40B4-BE49-F238E27FC236}">
                  <a16:creationId xmlns:a16="http://schemas.microsoft.com/office/drawing/2014/main" id="{7E6ED18A-64DA-45E2-81AF-222C9C5DCA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 name="Group 15">
            <a:extLst>
              <a:ext uri="{FF2B5EF4-FFF2-40B4-BE49-F238E27FC236}">
                <a16:creationId xmlns:a16="http://schemas.microsoft.com/office/drawing/2014/main" id="{E7B8B399-FC15-45E6-9D0E-EF6F129D4E0A}"/>
              </a:ext>
            </a:extLst>
          </p:cNvPr>
          <p:cNvGrpSpPr>
            <a:grpSpLocks/>
          </p:cNvGrpSpPr>
          <p:nvPr/>
        </p:nvGrpSpPr>
        <p:grpSpPr bwMode="auto">
          <a:xfrm>
            <a:off x="4694965" y="2336741"/>
            <a:ext cx="1500188" cy="1466850"/>
            <a:chOff x="480" y="1200"/>
            <a:chExt cx="1042" cy="1019"/>
          </a:xfrm>
        </p:grpSpPr>
        <p:grpSp>
          <p:nvGrpSpPr>
            <p:cNvPr id="102" name="Group 16">
              <a:extLst>
                <a:ext uri="{FF2B5EF4-FFF2-40B4-BE49-F238E27FC236}">
                  <a16:creationId xmlns:a16="http://schemas.microsoft.com/office/drawing/2014/main" id="{413B2210-B53D-44D0-9B81-FE38296DF408}"/>
                </a:ext>
              </a:extLst>
            </p:cNvPr>
            <p:cNvGrpSpPr>
              <a:grpSpLocks/>
            </p:cNvGrpSpPr>
            <p:nvPr/>
          </p:nvGrpSpPr>
          <p:grpSpPr bwMode="auto">
            <a:xfrm>
              <a:off x="480" y="1200"/>
              <a:ext cx="1042" cy="1019"/>
              <a:chOff x="480" y="1200"/>
              <a:chExt cx="1042" cy="1019"/>
            </a:xfrm>
          </p:grpSpPr>
          <p:pic>
            <p:nvPicPr>
              <p:cNvPr id="104" name="Picture 17" descr="circuler_1">
                <a:extLst>
                  <a:ext uri="{FF2B5EF4-FFF2-40B4-BE49-F238E27FC236}">
                    <a16:creationId xmlns:a16="http://schemas.microsoft.com/office/drawing/2014/main" id="{EDCFDFB5-C560-4B58-BC14-5148578A8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Oval 18">
                <a:extLst>
                  <a:ext uri="{FF2B5EF4-FFF2-40B4-BE49-F238E27FC236}">
                    <a16:creationId xmlns:a16="http://schemas.microsoft.com/office/drawing/2014/main" id="{065CCC92-CB2C-412D-9DC1-6C876F0BF526}"/>
                  </a:ext>
                </a:extLst>
              </p:cNvPr>
              <p:cNvSpPr>
                <a:spLocks noChangeArrowheads="1"/>
              </p:cNvSpPr>
              <p:nvPr/>
            </p:nvSpPr>
            <p:spPr bwMode="gray">
              <a:xfrm>
                <a:off x="480" y="1200"/>
                <a:ext cx="1035" cy="1019"/>
              </a:xfrm>
              <a:prstGeom prst="ellipse">
                <a:avLst/>
              </a:prstGeom>
              <a:gradFill rotWithShape="1">
                <a:gsLst>
                  <a:gs pos="0">
                    <a:schemeClr val="accent1"/>
                  </a:gs>
                  <a:gs pos="50000">
                    <a:schemeClr val="accent1">
                      <a:gamma/>
                      <a:shade val="46275"/>
                      <a:invGamma/>
                    </a:schemeClr>
                  </a:gs>
                  <a:gs pos="100000">
                    <a:schemeClr val="accent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03" name="Picture 19" descr="Picture2">
              <a:extLst>
                <a:ext uri="{FF2B5EF4-FFF2-40B4-BE49-F238E27FC236}">
                  <a16:creationId xmlns:a16="http://schemas.microsoft.com/office/drawing/2014/main" id="{2C4E02E9-2663-4401-8E77-E51F8ACD7A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6" name="Text Box 30">
            <a:extLst>
              <a:ext uri="{FF2B5EF4-FFF2-40B4-BE49-F238E27FC236}">
                <a16:creationId xmlns:a16="http://schemas.microsoft.com/office/drawing/2014/main" id="{ADA2CC35-727E-43B8-B928-50D04F5F59BB}"/>
              </a:ext>
            </a:extLst>
          </p:cNvPr>
          <p:cNvSpPr txBox="1">
            <a:spLocks noChangeArrowheads="1"/>
          </p:cNvSpPr>
          <p:nvPr/>
        </p:nvSpPr>
        <p:spPr bwMode="gray">
          <a:xfrm>
            <a:off x="4730969" y="2677353"/>
            <a:ext cx="14049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sz="2700" b="1" dirty="0">
                <a:latin typeface="Times New Roman" panose="02020603050405020304" pitchFamily="18" charset="0"/>
                <a:cs typeface="Times New Roman" panose="02020603050405020304" pitchFamily="18" charset="0"/>
              </a:rPr>
              <a:t>ĐĂNG KÍ</a:t>
            </a:r>
            <a:endParaRPr lang="en-US" altLang="en-US" sz="2700" b="1" dirty="0"/>
          </a:p>
        </p:txBody>
      </p:sp>
      <p:grpSp>
        <p:nvGrpSpPr>
          <p:cNvPr id="107" name="Group 45">
            <a:extLst>
              <a:ext uri="{FF2B5EF4-FFF2-40B4-BE49-F238E27FC236}">
                <a16:creationId xmlns:a16="http://schemas.microsoft.com/office/drawing/2014/main" id="{2959EC5E-271E-4B7A-B70D-0F78B3771EE7}"/>
              </a:ext>
            </a:extLst>
          </p:cNvPr>
          <p:cNvGrpSpPr>
            <a:grpSpLocks/>
          </p:cNvGrpSpPr>
          <p:nvPr/>
        </p:nvGrpSpPr>
        <p:grpSpPr bwMode="auto">
          <a:xfrm>
            <a:off x="12572410" y="2545797"/>
            <a:ext cx="1500188" cy="1466850"/>
            <a:chOff x="480" y="1200"/>
            <a:chExt cx="1042" cy="1019"/>
          </a:xfrm>
        </p:grpSpPr>
        <p:grpSp>
          <p:nvGrpSpPr>
            <p:cNvPr id="108" name="Group 46">
              <a:extLst>
                <a:ext uri="{FF2B5EF4-FFF2-40B4-BE49-F238E27FC236}">
                  <a16:creationId xmlns:a16="http://schemas.microsoft.com/office/drawing/2014/main" id="{E891E118-9BFB-43A3-B0D6-1F6A524B07A3}"/>
                </a:ext>
              </a:extLst>
            </p:cNvPr>
            <p:cNvGrpSpPr>
              <a:grpSpLocks/>
            </p:cNvGrpSpPr>
            <p:nvPr/>
          </p:nvGrpSpPr>
          <p:grpSpPr bwMode="auto">
            <a:xfrm>
              <a:off x="480" y="1200"/>
              <a:ext cx="1042" cy="1019"/>
              <a:chOff x="480" y="1200"/>
              <a:chExt cx="1042" cy="1019"/>
            </a:xfrm>
          </p:grpSpPr>
          <p:pic>
            <p:nvPicPr>
              <p:cNvPr id="110" name="Picture 47" descr="circuler_1">
                <a:extLst>
                  <a:ext uri="{FF2B5EF4-FFF2-40B4-BE49-F238E27FC236}">
                    <a16:creationId xmlns:a16="http://schemas.microsoft.com/office/drawing/2014/main" id="{AA0EFA12-DB32-4A1F-9089-A6A2F2366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Oval 48">
                <a:extLst>
                  <a:ext uri="{FF2B5EF4-FFF2-40B4-BE49-F238E27FC236}">
                    <a16:creationId xmlns:a16="http://schemas.microsoft.com/office/drawing/2014/main" id="{CF97BD3C-A9A8-4EA9-8351-32449D75D5FC}"/>
                  </a:ext>
                </a:extLst>
              </p:cNvPr>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09" name="Picture 49" descr="Picture2">
              <a:extLst>
                <a:ext uri="{FF2B5EF4-FFF2-40B4-BE49-F238E27FC236}">
                  <a16:creationId xmlns:a16="http://schemas.microsoft.com/office/drawing/2014/main" id="{AB68672E-EB40-4B98-AEEE-201FEFCDAB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 name="Text Box 50">
            <a:extLst>
              <a:ext uri="{FF2B5EF4-FFF2-40B4-BE49-F238E27FC236}">
                <a16:creationId xmlns:a16="http://schemas.microsoft.com/office/drawing/2014/main" id="{2EEC9A37-2392-4F5B-B1FE-F4BA51D68D40}"/>
              </a:ext>
            </a:extLst>
          </p:cNvPr>
          <p:cNvSpPr txBox="1">
            <a:spLocks noChangeArrowheads="1"/>
          </p:cNvSpPr>
          <p:nvPr/>
        </p:nvSpPr>
        <p:spPr bwMode="gray">
          <a:xfrm>
            <a:off x="12509294" y="2858519"/>
            <a:ext cx="159067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sz="2100" b="1" dirty="0">
                <a:solidFill>
                  <a:schemeClr val="bg1"/>
                </a:solidFill>
                <a:latin typeface="Times New Roman" panose="02020603050405020304" pitchFamily="18" charset="0"/>
                <a:cs typeface="Times New Roman" panose="02020603050405020304" pitchFamily="18" charset="0"/>
              </a:rPr>
              <a:t>QUẢN LÝ THÀNH VIÊN</a:t>
            </a:r>
            <a:endParaRPr lang="en-US" altLang="en-US" sz="2100" b="1" dirty="0">
              <a:solidFill>
                <a:schemeClr val="bg1"/>
              </a:solidFill>
            </a:endParaRPr>
          </a:p>
        </p:txBody>
      </p:sp>
      <p:grpSp>
        <p:nvGrpSpPr>
          <p:cNvPr id="113" name="Group 15">
            <a:extLst>
              <a:ext uri="{FF2B5EF4-FFF2-40B4-BE49-F238E27FC236}">
                <a16:creationId xmlns:a16="http://schemas.microsoft.com/office/drawing/2014/main" id="{EBA55B26-862F-41E5-944B-6370169E60EE}"/>
              </a:ext>
            </a:extLst>
          </p:cNvPr>
          <p:cNvGrpSpPr>
            <a:grpSpLocks/>
          </p:cNvGrpSpPr>
          <p:nvPr/>
        </p:nvGrpSpPr>
        <p:grpSpPr bwMode="auto">
          <a:xfrm>
            <a:off x="6934201" y="7075017"/>
            <a:ext cx="1500188" cy="1466850"/>
            <a:chOff x="480" y="1200"/>
            <a:chExt cx="1042" cy="1019"/>
          </a:xfrm>
        </p:grpSpPr>
        <p:grpSp>
          <p:nvGrpSpPr>
            <p:cNvPr id="114" name="Group 16">
              <a:extLst>
                <a:ext uri="{FF2B5EF4-FFF2-40B4-BE49-F238E27FC236}">
                  <a16:creationId xmlns:a16="http://schemas.microsoft.com/office/drawing/2014/main" id="{476ACACB-E3F8-4520-AF95-1229C0C39AD6}"/>
                </a:ext>
              </a:extLst>
            </p:cNvPr>
            <p:cNvGrpSpPr>
              <a:grpSpLocks/>
            </p:cNvGrpSpPr>
            <p:nvPr/>
          </p:nvGrpSpPr>
          <p:grpSpPr bwMode="auto">
            <a:xfrm>
              <a:off x="480" y="1200"/>
              <a:ext cx="1042" cy="1019"/>
              <a:chOff x="480" y="1200"/>
              <a:chExt cx="1042" cy="1019"/>
            </a:xfrm>
          </p:grpSpPr>
          <p:pic>
            <p:nvPicPr>
              <p:cNvPr id="116" name="Picture 17" descr="circuler_1">
                <a:extLst>
                  <a:ext uri="{FF2B5EF4-FFF2-40B4-BE49-F238E27FC236}">
                    <a16:creationId xmlns:a16="http://schemas.microsoft.com/office/drawing/2014/main" id="{257C95D5-F047-4225-A5E5-5A60733C1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Oval 18">
                <a:extLst>
                  <a:ext uri="{FF2B5EF4-FFF2-40B4-BE49-F238E27FC236}">
                    <a16:creationId xmlns:a16="http://schemas.microsoft.com/office/drawing/2014/main" id="{BE0464EC-D612-4424-B7A1-ED007117B0E0}"/>
                  </a:ext>
                </a:extLst>
              </p:cNvPr>
              <p:cNvSpPr>
                <a:spLocks noChangeArrowheads="1"/>
              </p:cNvSpPr>
              <p:nvPr/>
            </p:nvSpPr>
            <p:spPr bwMode="gray">
              <a:xfrm>
                <a:off x="480" y="1200"/>
                <a:ext cx="1035" cy="1019"/>
              </a:xfrm>
              <a:prstGeom prst="ellipse">
                <a:avLst/>
              </a:prstGeom>
              <a:gradFill rotWithShape="1">
                <a:gsLst>
                  <a:gs pos="0">
                    <a:schemeClr val="accent1"/>
                  </a:gs>
                  <a:gs pos="50000">
                    <a:schemeClr val="accent1">
                      <a:gamma/>
                      <a:shade val="56078"/>
                      <a:invGamma/>
                    </a:schemeClr>
                  </a:gs>
                  <a:gs pos="100000">
                    <a:schemeClr val="accent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15" name="Picture 19" descr="Picture2">
              <a:extLst>
                <a:ext uri="{FF2B5EF4-FFF2-40B4-BE49-F238E27FC236}">
                  <a16:creationId xmlns:a16="http://schemas.microsoft.com/office/drawing/2014/main" id="{E71EFA92-4481-4EEF-A9D1-95C1EC7E52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8" name="Text Box 30">
            <a:extLst>
              <a:ext uri="{FF2B5EF4-FFF2-40B4-BE49-F238E27FC236}">
                <a16:creationId xmlns:a16="http://schemas.microsoft.com/office/drawing/2014/main" id="{30190C94-F725-4855-9BF5-4CA1AB558103}"/>
              </a:ext>
            </a:extLst>
          </p:cNvPr>
          <p:cNvSpPr txBox="1">
            <a:spLocks noChangeArrowheads="1"/>
          </p:cNvSpPr>
          <p:nvPr/>
        </p:nvSpPr>
        <p:spPr bwMode="gray">
          <a:xfrm>
            <a:off x="2822440" y="3224143"/>
            <a:ext cx="1459376"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sz="2100" b="1" dirty="0">
                <a:latin typeface="Times New Roman" panose="02020603050405020304" pitchFamily="18" charset="0"/>
                <a:cs typeface="Times New Roman" panose="02020603050405020304" pitchFamily="18" charset="0"/>
              </a:rPr>
              <a:t>XEM THÔNG TIN SẢN PHẨM</a:t>
            </a:r>
            <a:br>
              <a:rPr lang="en-US" sz="2100" b="1" dirty="0">
                <a:latin typeface="Times New Roman" panose="02020603050405020304" pitchFamily="18" charset="0"/>
                <a:cs typeface="Times New Roman" panose="02020603050405020304" pitchFamily="18" charset="0"/>
              </a:rPr>
            </a:br>
            <a:endParaRPr lang="en-US" altLang="en-US" sz="2100" b="1" dirty="0"/>
          </a:p>
        </p:txBody>
      </p:sp>
      <p:grpSp>
        <p:nvGrpSpPr>
          <p:cNvPr id="119" name="Group 15">
            <a:extLst>
              <a:ext uri="{FF2B5EF4-FFF2-40B4-BE49-F238E27FC236}">
                <a16:creationId xmlns:a16="http://schemas.microsoft.com/office/drawing/2014/main" id="{0430684B-BA29-435E-BB98-2FF98CBA1253}"/>
              </a:ext>
            </a:extLst>
          </p:cNvPr>
          <p:cNvGrpSpPr>
            <a:grpSpLocks/>
          </p:cNvGrpSpPr>
          <p:nvPr/>
        </p:nvGrpSpPr>
        <p:grpSpPr bwMode="auto">
          <a:xfrm>
            <a:off x="2220076" y="4984010"/>
            <a:ext cx="1907750" cy="1865535"/>
            <a:chOff x="480" y="1200"/>
            <a:chExt cx="1042" cy="1019"/>
          </a:xfrm>
        </p:grpSpPr>
        <p:grpSp>
          <p:nvGrpSpPr>
            <p:cNvPr id="120" name="Group 16">
              <a:extLst>
                <a:ext uri="{FF2B5EF4-FFF2-40B4-BE49-F238E27FC236}">
                  <a16:creationId xmlns:a16="http://schemas.microsoft.com/office/drawing/2014/main" id="{B9E88648-8F02-4D27-9775-BEC03C008D39}"/>
                </a:ext>
              </a:extLst>
            </p:cNvPr>
            <p:cNvGrpSpPr>
              <a:grpSpLocks/>
            </p:cNvGrpSpPr>
            <p:nvPr/>
          </p:nvGrpSpPr>
          <p:grpSpPr bwMode="auto">
            <a:xfrm>
              <a:off x="480" y="1200"/>
              <a:ext cx="1042" cy="1019"/>
              <a:chOff x="480" y="1200"/>
              <a:chExt cx="1042" cy="1019"/>
            </a:xfrm>
          </p:grpSpPr>
          <p:pic>
            <p:nvPicPr>
              <p:cNvPr id="122" name="Picture 17" descr="circuler_1">
                <a:extLst>
                  <a:ext uri="{FF2B5EF4-FFF2-40B4-BE49-F238E27FC236}">
                    <a16:creationId xmlns:a16="http://schemas.microsoft.com/office/drawing/2014/main" id="{D6D3ABAA-DECD-4E51-A392-1EC90BB70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Oval 18">
                <a:extLst>
                  <a:ext uri="{FF2B5EF4-FFF2-40B4-BE49-F238E27FC236}">
                    <a16:creationId xmlns:a16="http://schemas.microsoft.com/office/drawing/2014/main" id="{C56D4F93-864F-4994-8067-3A5981C3B7D4}"/>
                  </a:ext>
                </a:extLst>
              </p:cNvPr>
              <p:cNvSpPr>
                <a:spLocks noChangeArrowheads="1"/>
              </p:cNvSpPr>
              <p:nvPr/>
            </p:nvSpPr>
            <p:spPr bwMode="gray">
              <a:xfrm>
                <a:off x="480" y="1200"/>
                <a:ext cx="1035" cy="1019"/>
              </a:xfrm>
              <a:prstGeom prst="ellipse">
                <a:avLst/>
              </a:prstGeom>
              <a:gradFill rotWithShape="1">
                <a:gsLst>
                  <a:gs pos="0">
                    <a:schemeClr val="accent1"/>
                  </a:gs>
                  <a:gs pos="50000">
                    <a:schemeClr val="accent1">
                      <a:gamma/>
                      <a:shade val="56078"/>
                      <a:invGamma/>
                    </a:schemeClr>
                  </a:gs>
                  <a:gs pos="100000">
                    <a:schemeClr val="accent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21" name="Picture 19" descr="Picture2">
              <a:extLst>
                <a:ext uri="{FF2B5EF4-FFF2-40B4-BE49-F238E27FC236}">
                  <a16:creationId xmlns:a16="http://schemas.microsoft.com/office/drawing/2014/main" id="{43D62625-677D-48CD-AF65-C4A11FD049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4" name="Text Box 30">
            <a:extLst>
              <a:ext uri="{FF2B5EF4-FFF2-40B4-BE49-F238E27FC236}">
                <a16:creationId xmlns:a16="http://schemas.microsoft.com/office/drawing/2014/main" id="{8F1DA385-03B3-432C-A8B7-E495C72EE446}"/>
              </a:ext>
            </a:extLst>
          </p:cNvPr>
          <p:cNvSpPr txBox="1">
            <a:spLocks noChangeArrowheads="1"/>
          </p:cNvSpPr>
          <p:nvPr/>
        </p:nvSpPr>
        <p:spPr bwMode="gray">
          <a:xfrm>
            <a:off x="6683689" y="3024086"/>
            <a:ext cx="14049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sz="2700" b="1" dirty="0">
                <a:latin typeface="Times New Roman" panose="02020603050405020304" pitchFamily="18" charset="0"/>
                <a:cs typeface="Times New Roman" panose="02020603050405020304" pitchFamily="18" charset="0"/>
              </a:rPr>
              <a:t>ĐĂNG NHẬP</a:t>
            </a:r>
            <a:endParaRPr lang="en-US" altLang="en-US" sz="2700" b="1" dirty="0"/>
          </a:p>
        </p:txBody>
      </p:sp>
      <p:grpSp>
        <p:nvGrpSpPr>
          <p:cNvPr id="125" name="Group 45">
            <a:extLst>
              <a:ext uri="{FF2B5EF4-FFF2-40B4-BE49-F238E27FC236}">
                <a16:creationId xmlns:a16="http://schemas.microsoft.com/office/drawing/2014/main" id="{46EE3349-9328-46CC-9A76-4230D130E1A1}"/>
              </a:ext>
            </a:extLst>
          </p:cNvPr>
          <p:cNvGrpSpPr>
            <a:grpSpLocks/>
          </p:cNvGrpSpPr>
          <p:nvPr/>
        </p:nvGrpSpPr>
        <p:grpSpPr bwMode="auto">
          <a:xfrm>
            <a:off x="13220689" y="7382427"/>
            <a:ext cx="1500188" cy="1466850"/>
            <a:chOff x="480" y="1200"/>
            <a:chExt cx="1042" cy="1019"/>
          </a:xfrm>
        </p:grpSpPr>
        <p:grpSp>
          <p:nvGrpSpPr>
            <p:cNvPr id="126" name="Group 46">
              <a:extLst>
                <a:ext uri="{FF2B5EF4-FFF2-40B4-BE49-F238E27FC236}">
                  <a16:creationId xmlns:a16="http://schemas.microsoft.com/office/drawing/2014/main" id="{50C3D5A0-ABAE-4858-9088-2C909379B6D9}"/>
                </a:ext>
              </a:extLst>
            </p:cNvPr>
            <p:cNvGrpSpPr>
              <a:grpSpLocks/>
            </p:cNvGrpSpPr>
            <p:nvPr/>
          </p:nvGrpSpPr>
          <p:grpSpPr bwMode="auto">
            <a:xfrm>
              <a:off x="480" y="1200"/>
              <a:ext cx="1042" cy="1019"/>
              <a:chOff x="480" y="1200"/>
              <a:chExt cx="1042" cy="1019"/>
            </a:xfrm>
          </p:grpSpPr>
          <p:pic>
            <p:nvPicPr>
              <p:cNvPr id="128" name="Picture 47" descr="circuler_1">
                <a:extLst>
                  <a:ext uri="{FF2B5EF4-FFF2-40B4-BE49-F238E27FC236}">
                    <a16:creationId xmlns:a16="http://schemas.microsoft.com/office/drawing/2014/main" id="{BB735E71-4EC7-4BE2-A520-7DBD6ACDF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Oval 48">
                <a:extLst>
                  <a:ext uri="{FF2B5EF4-FFF2-40B4-BE49-F238E27FC236}">
                    <a16:creationId xmlns:a16="http://schemas.microsoft.com/office/drawing/2014/main" id="{F15107F0-1420-4BFB-AF4E-3E660A723FF0}"/>
                  </a:ext>
                </a:extLst>
              </p:cNvPr>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27" name="Picture 49" descr="Picture2">
              <a:extLst>
                <a:ext uri="{FF2B5EF4-FFF2-40B4-BE49-F238E27FC236}">
                  <a16:creationId xmlns:a16="http://schemas.microsoft.com/office/drawing/2014/main" id="{4ECDB4AA-28F6-4641-8932-4B81169FD9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0" name="Text Box 50">
            <a:extLst>
              <a:ext uri="{FF2B5EF4-FFF2-40B4-BE49-F238E27FC236}">
                <a16:creationId xmlns:a16="http://schemas.microsoft.com/office/drawing/2014/main" id="{6D934B23-C55B-48AF-95B2-20FD744C1DEE}"/>
              </a:ext>
            </a:extLst>
          </p:cNvPr>
          <p:cNvSpPr txBox="1">
            <a:spLocks noChangeArrowheads="1"/>
          </p:cNvSpPr>
          <p:nvPr/>
        </p:nvSpPr>
        <p:spPr bwMode="gray">
          <a:xfrm>
            <a:off x="13209267" y="7709731"/>
            <a:ext cx="1590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sz="2400" b="1" dirty="0">
                <a:solidFill>
                  <a:schemeClr val="bg1"/>
                </a:solidFill>
                <a:latin typeface="Times New Roman" panose="02020603050405020304" pitchFamily="18" charset="0"/>
                <a:cs typeface="Times New Roman" panose="02020603050405020304" pitchFamily="18" charset="0"/>
              </a:rPr>
              <a:t>XÓA USER</a:t>
            </a:r>
            <a:endParaRPr lang="en-US" altLang="en-US" sz="2400" b="1" dirty="0">
              <a:solidFill>
                <a:schemeClr val="bg1"/>
              </a:solidFill>
            </a:endParaRPr>
          </a:p>
        </p:txBody>
      </p:sp>
      <p:grpSp>
        <p:nvGrpSpPr>
          <p:cNvPr id="131" name="Group 45">
            <a:extLst>
              <a:ext uri="{FF2B5EF4-FFF2-40B4-BE49-F238E27FC236}">
                <a16:creationId xmlns:a16="http://schemas.microsoft.com/office/drawing/2014/main" id="{30859233-A559-46D2-B621-C267F899DCA8}"/>
              </a:ext>
            </a:extLst>
          </p:cNvPr>
          <p:cNvGrpSpPr>
            <a:grpSpLocks/>
          </p:cNvGrpSpPr>
          <p:nvPr/>
        </p:nvGrpSpPr>
        <p:grpSpPr bwMode="auto">
          <a:xfrm>
            <a:off x="14513531" y="5377202"/>
            <a:ext cx="1500188" cy="1466850"/>
            <a:chOff x="480" y="1200"/>
            <a:chExt cx="1042" cy="1019"/>
          </a:xfrm>
        </p:grpSpPr>
        <p:grpSp>
          <p:nvGrpSpPr>
            <p:cNvPr id="132" name="Group 46">
              <a:extLst>
                <a:ext uri="{FF2B5EF4-FFF2-40B4-BE49-F238E27FC236}">
                  <a16:creationId xmlns:a16="http://schemas.microsoft.com/office/drawing/2014/main" id="{73619D7D-1E36-4E4C-8225-2B5A6FCAD074}"/>
                </a:ext>
              </a:extLst>
            </p:cNvPr>
            <p:cNvGrpSpPr>
              <a:grpSpLocks/>
            </p:cNvGrpSpPr>
            <p:nvPr/>
          </p:nvGrpSpPr>
          <p:grpSpPr bwMode="auto">
            <a:xfrm>
              <a:off x="480" y="1200"/>
              <a:ext cx="1042" cy="1019"/>
              <a:chOff x="480" y="1200"/>
              <a:chExt cx="1042" cy="1019"/>
            </a:xfrm>
          </p:grpSpPr>
          <p:pic>
            <p:nvPicPr>
              <p:cNvPr id="134" name="Picture 47" descr="circuler_1">
                <a:extLst>
                  <a:ext uri="{FF2B5EF4-FFF2-40B4-BE49-F238E27FC236}">
                    <a16:creationId xmlns:a16="http://schemas.microsoft.com/office/drawing/2014/main" id="{47E633A4-761A-426F-913F-17D67D8E2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Oval 48">
                <a:extLst>
                  <a:ext uri="{FF2B5EF4-FFF2-40B4-BE49-F238E27FC236}">
                    <a16:creationId xmlns:a16="http://schemas.microsoft.com/office/drawing/2014/main" id="{603D2859-76B1-4A81-B473-A59E80FBA8DD}"/>
                  </a:ext>
                </a:extLst>
              </p:cNvPr>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33" name="Picture 49" descr="Picture2">
              <a:extLst>
                <a:ext uri="{FF2B5EF4-FFF2-40B4-BE49-F238E27FC236}">
                  <a16:creationId xmlns:a16="http://schemas.microsoft.com/office/drawing/2014/main" id="{C3C8F972-DE2A-4857-A50C-D0354E838F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6" name="Text Box 50">
            <a:extLst>
              <a:ext uri="{FF2B5EF4-FFF2-40B4-BE49-F238E27FC236}">
                <a16:creationId xmlns:a16="http://schemas.microsoft.com/office/drawing/2014/main" id="{CB418D21-D91E-48E8-B7BB-6CC5D011DB72}"/>
              </a:ext>
            </a:extLst>
          </p:cNvPr>
          <p:cNvSpPr txBox="1">
            <a:spLocks noChangeArrowheads="1"/>
          </p:cNvSpPr>
          <p:nvPr/>
        </p:nvSpPr>
        <p:spPr bwMode="gray">
          <a:xfrm>
            <a:off x="14132254" y="3436725"/>
            <a:ext cx="14626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sz="2400" b="1" dirty="0">
                <a:solidFill>
                  <a:schemeClr val="bg1"/>
                </a:solidFill>
                <a:latin typeface="Times New Roman" panose="02020603050405020304" pitchFamily="18" charset="0"/>
                <a:cs typeface="Times New Roman" panose="02020603050405020304" pitchFamily="18" charset="0"/>
              </a:rPr>
              <a:t>QUẢN LÝ SẢN PHẨM</a:t>
            </a:r>
            <a:endParaRPr lang="en-US" altLang="en-US" sz="2400" b="1" dirty="0">
              <a:solidFill>
                <a:schemeClr val="bg1"/>
              </a:solidFill>
            </a:endParaRPr>
          </a:p>
        </p:txBody>
      </p:sp>
      <p:grpSp>
        <p:nvGrpSpPr>
          <p:cNvPr id="137" name="Group 179">
            <a:extLst>
              <a:ext uri="{FF2B5EF4-FFF2-40B4-BE49-F238E27FC236}">
                <a16:creationId xmlns:a16="http://schemas.microsoft.com/office/drawing/2014/main" id="{19005631-81B1-48EE-8CFC-D26773A09CCF}"/>
              </a:ext>
            </a:extLst>
          </p:cNvPr>
          <p:cNvGrpSpPr>
            <a:grpSpLocks/>
          </p:cNvGrpSpPr>
          <p:nvPr/>
        </p:nvGrpSpPr>
        <p:grpSpPr bwMode="auto">
          <a:xfrm>
            <a:off x="9101138" y="4271963"/>
            <a:ext cx="2514600" cy="2105025"/>
            <a:chOff x="480" y="336"/>
            <a:chExt cx="1486" cy="884"/>
          </a:xfrm>
        </p:grpSpPr>
        <p:sp>
          <p:nvSpPr>
            <p:cNvPr id="138" name="AutoShape 180">
              <a:extLst>
                <a:ext uri="{FF2B5EF4-FFF2-40B4-BE49-F238E27FC236}">
                  <a16:creationId xmlns:a16="http://schemas.microsoft.com/office/drawing/2014/main" id="{52CB7AF1-01A4-4752-B3FB-39CA53C21C53}"/>
                </a:ext>
              </a:extLst>
            </p:cNvPr>
            <p:cNvSpPr>
              <a:spLocks noChangeArrowheads="1"/>
            </p:cNvSpPr>
            <p:nvPr/>
          </p:nvSpPr>
          <p:spPr bwMode="gray">
            <a:xfrm>
              <a:off x="480" y="336"/>
              <a:ext cx="1486" cy="884"/>
            </a:xfrm>
            <a:prstGeom prst="homePlate">
              <a:avLst>
                <a:gd name="adj" fmla="val 42025"/>
              </a:avLst>
            </a:prstGeom>
            <a:gradFill rotWithShape="1">
              <a:gsLst>
                <a:gs pos="0">
                  <a:schemeClr val="folHlink">
                    <a:gamma/>
                    <a:tint val="41176"/>
                    <a:invGamma/>
                  </a:schemeClr>
                </a:gs>
                <a:gs pos="100000">
                  <a:schemeClr val="folHlink"/>
                </a:gs>
              </a:gsLst>
              <a:lin ang="18900000" scaled="1"/>
            </a:gradFill>
            <a:ln w="25400" algn="ctr">
              <a:solidFill>
                <a:srgbClr val="F8F8F8"/>
              </a:solidFill>
              <a:miter lim="800000"/>
              <a:headEnd/>
              <a:tailEnd/>
            </a:ln>
            <a:effectLst>
              <a:outerShdw dist="53882" dir="2700000" algn="ctr" rotWithShape="0">
                <a:srgbClr val="000000">
                  <a:alpha val="50000"/>
                </a:srgbClr>
              </a:outerShdw>
            </a:effectLst>
          </p:spPr>
          <p:txBody>
            <a:bodyPr wrap="none" anchor="ctr"/>
            <a:lstStyle/>
            <a:p>
              <a:endParaRPr lang="en-US" sz="2700"/>
            </a:p>
          </p:txBody>
        </p:sp>
        <p:sp>
          <p:nvSpPr>
            <p:cNvPr id="139" name="AutoShape 181">
              <a:extLst>
                <a:ext uri="{FF2B5EF4-FFF2-40B4-BE49-F238E27FC236}">
                  <a16:creationId xmlns:a16="http://schemas.microsoft.com/office/drawing/2014/main" id="{6ADA854F-AD11-478C-B948-A640B00ADF98}"/>
                </a:ext>
              </a:extLst>
            </p:cNvPr>
            <p:cNvSpPr>
              <a:spLocks noChangeArrowheads="1"/>
            </p:cNvSpPr>
            <p:nvPr/>
          </p:nvSpPr>
          <p:spPr bwMode="gray">
            <a:xfrm>
              <a:off x="529" y="371"/>
              <a:ext cx="1375" cy="811"/>
            </a:xfrm>
            <a:prstGeom prst="homePlate">
              <a:avLst>
                <a:gd name="adj" fmla="val 42386"/>
              </a:avLst>
            </a:prstGeom>
            <a:gradFill rotWithShape="1">
              <a:gsLst>
                <a:gs pos="0">
                  <a:schemeClr val="folHlink">
                    <a:gamma/>
                    <a:shade val="69804"/>
                    <a:invGamma/>
                  </a:schemeClr>
                </a:gs>
                <a:gs pos="100000">
                  <a:schemeClr val="folHlink"/>
                </a:gs>
              </a:gsLst>
              <a:lin ang="18900000" scaled="1"/>
            </a:gradFill>
            <a:ln w="12700" algn="ctr">
              <a:solidFill>
                <a:srgbClr val="F8F8F8"/>
              </a:solidFill>
              <a:miter lim="800000"/>
              <a:headEnd/>
              <a:tailEnd/>
            </a:ln>
            <a:effectLst>
              <a:outerShdw dist="53882" dir="2700000" algn="ctr" rotWithShape="0">
                <a:srgbClr val="000000">
                  <a:alpha val="50000"/>
                </a:srgbClr>
              </a:outerShdw>
            </a:effectLst>
          </p:spPr>
          <p:txBody>
            <a:bodyPr wrap="none" anchor="ctr"/>
            <a:lstStyle/>
            <a:p>
              <a:endParaRPr lang="en-US" sz="2700"/>
            </a:p>
          </p:txBody>
        </p:sp>
      </p:grpSp>
      <p:grpSp>
        <p:nvGrpSpPr>
          <p:cNvPr id="140" name="Group 182">
            <a:extLst>
              <a:ext uri="{FF2B5EF4-FFF2-40B4-BE49-F238E27FC236}">
                <a16:creationId xmlns:a16="http://schemas.microsoft.com/office/drawing/2014/main" id="{920F33A7-DBD9-4455-AC5D-670C0461C9D2}"/>
              </a:ext>
            </a:extLst>
          </p:cNvPr>
          <p:cNvGrpSpPr>
            <a:grpSpLocks/>
          </p:cNvGrpSpPr>
          <p:nvPr/>
        </p:nvGrpSpPr>
        <p:grpSpPr bwMode="auto">
          <a:xfrm flipH="1">
            <a:off x="6515100" y="4298157"/>
            <a:ext cx="2514600" cy="2105025"/>
            <a:chOff x="480" y="336"/>
            <a:chExt cx="1486" cy="884"/>
          </a:xfrm>
        </p:grpSpPr>
        <p:sp>
          <p:nvSpPr>
            <p:cNvPr id="141" name="AutoShape 183">
              <a:extLst>
                <a:ext uri="{FF2B5EF4-FFF2-40B4-BE49-F238E27FC236}">
                  <a16:creationId xmlns:a16="http://schemas.microsoft.com/office/drawing/2014/main" id="{C70CA8DC-BB62-471F-AA6B-FF4FA5F47552}"/>
                </a:ext>
              </a:extLst>
            </p:cNvPr>
            <p:cNvSpPr>
              <a:spLocks noChangeArrowheads="1"/>
            </p:cNvSpPr>
            <p:nvPr/>
          </p:nvSpPr>
          <p:spPr bwMode="gray">
            <a:xfrm>
              <a:off x="480" y="336"/>
              <a:ext cx="1486" cy="884"/>
            </a:xfrm>
            <a:prstGeom prst="homePlate">
              <a:avLst>
                <a:gd name="adj" fmla="val 42025"/>
              </a:avLst>
            </a:prstGeom>
            <a:gradFill rotWithShape="1">
              <a:gsLst>
                <a:gs pos="0">
                  <a:schemeClr val="accent1"/>
                </a:gs>
                <a:gs pos="100000">
                  <a:schemeClr val="accent1">
                    <a:gamma/>
                    <a:tint val="50980"/>
                    <a:invGamma/>
                  </a:schemeClr>
                </a:gs>
              </a:gsLst>
              <a:lin ang="2700000" scaled="1"/>
            </a:gradFill>
            <a:ln w="25400" algn="ctr">
              <a:solidFill>
                <a:srgbClr val="F8F8F8"/>
              </a:solidFill>
              <a:miter lim="800000"/>
              <a:headEnd/>
              <a:tailEnd/>
            </a:ln>
            <a:effectLst>
              <a:outerShdw dist="53882" dir="2700000" algn="ctr" rotWithShape="0">
                <a:srgbClr val="000000">
                  <a:alpha val="50000"/>
                </a:srgbClr>
              </a:outerShdw>
            </a:effectLst>
          </p:spPr>
          <p:txBody>
            <a:bodyPr wrap="none" anchor="ctr"/>
            <a:lstStyle/>
            <a:p>
              <a:endParaRPr lang="en-US" sz="2700"/>
            </a:p>
          </p:txBody>
        </p:sp>
        <p:sp>
          <p:nvSpPr>
            <p:cNvPr id="142" name="AutoShape 184">
              <a:extLst>
                <a:ext uri="{FF2B5EF4-FFF2-40B4-BE49-F238E27FC236}">
                  <a16:creationId xmlns:a16="http://schemas.microsoft.com/office/drawing/2014/main" id="{F6A7B6A8-0BA7-4B4B-9023-635DA0502282}"/>
                </a:ext>
              </a:extLst>
            </p:cNvPr>
            <p:cNvSpPr>
              <a:spLocks noChangeArrowheads="1"/>
            </p:cNvSpPr>
            <p:nvPr/>
          </p:nvSpPr>
          <p:spPr bwMode="gray">
            <a:xfrm>
              <a:off x="529" y="371"/>
              <a:ext cx="1375" cy="811"/>
            </a:xfrm>
            <a:prstGeom prst="homePlate">
              <a:avLst>
                <a:gd name="adj" fmla="val 42386"/>
              </a:avLst>
            </a:prstGeom>
            <a:gradFill rotWithShape="1">
              <a:gsLst>
                <a:gs pos="0">
                  <a:schemeClr val="accent1"/>
                </a:gs>
                <a:gs pos="100000">
                  <a:schemeClr val="accent1">
                    <a:gamma/>
                    <a:shade val="66667"/>
                    <a:invGamma/>
                  </a:schemeClr>
                </a:gs>
              </a:gsLst>
              <a:lin ang="2700000" scaled="1"/>
            </a:gradFill>
            <a:ln w="12700" algn="ctr">
              <a:solidFill>
                <a:srgbClr val="F8F8F8"/>
              </a:solidFill>
              <a:miter lim="800000"/>
              <a:headEnd/>
              <a:tailEnd/>
            </a:ln>
            <a:effectLst>
              <a:outerShdw dist="53882" dir="2700000" algn="ctr" rotWithShape="0">
                <a:srgbClr val="000000">
                  <a:alpha val="50000"/>
                </a:srgbClr>
              </a:outerShdw>
            </a:effectLst>
          </p:spPr>
          <p:txBody>
            <a:bodyPr wrap="none" anchor="ctr"/>
            <a:lstStyle/>
            <a:p>
              <a:endParaRPr lang="en-US" sz="2700"/>
            </a:p>
          </p:txBody>
        </p:sp>
      </p:grpSp>
      <p:sp>
        <p:nvSpPr>
          <p:cNvPr id="143" name="Text Box 8">
            <a:extLst>
              <a:ext uri="{FF2B5EF4-FFF2-40B4-BE49-F238E27FC236}">
                <a16:creationId xmlns:a16="http://schemas.microsoft.com/office/drawing/2014/main" id="{195348F6-7EF5-4A70-A5E7-C744AC7C1E10}"/>
              </a:ext>
            </a:extLst>
          </p:cNvPr>
          <p:cNvSpPr txBox="1">
            <a:spLocks noChangeArrowheads="1"/>
          </p:cNvSpPr>
          <p:nvPr/>
        </p:nvSpPr>
        <p:spPr bwMode="gray">
          <a:xfrm>
            <a:off x="7127359" y="4385535"/>
            <a:ext cx="1757363" cy="1938992"/>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sz="3000" b="1" dirty="0">
                <a:solidFill>
                  <a:srgbClr val="FF0000"/>
                </a:solidFill>
                <a:latin typeface="Times New Roman" panose="02020603050405020304" pitchFamily="18" charset="0"/>
                <a:cs typeface="Times New Roman" panose="02020603050405020304" pitchFamily="18" charset="0"/>
              </a:rPr>
              <a:t>VỀ PHÍA KHÁCH HÀNG</a:t>
            </a:r>
            <a:endParaRPr lang="en-US" altLang="en-US" sz="3000" b="1" dirty="0">
              <a:solidFill>
                <a:srgbClr val="FF0000"/>
              </a:solidFill>
              <a:latin typeface="Calibri" panose="020F0502020204030204" pitchFamily="34" charset="0"/>
            </a:endParaRPr>
          </a:p>
        </p:txBody>
      </p:sp>
      <p:sp>
        <p:nvSpPr>
          <p:cNvPr id="144" name="Text Box 8">
            <a:extLst>
              <a:ext uri="{FF2B5EF4-FFF2-40B4-BE49-F238E27FC236}">
                <a16:creationId xmlns:a16="http://schemas.microsoft.com/office/drawing/2014/main" id="{395C7279-84C2-42AB-87AD-43066CD4891C}"/>
              </a:ext>
            </a:extLst>
          </p:cNvPr>
          <p:cNvSpPr txBox="1">
            <a:spLocks noChangeArrowheads="1"/>
          </p:cNvSpPr>
          <p:nvPr/>
        </p:nvSpPr>
        <p:spPr bwMode="gray">
          <a:xfrm>
            <a:off x="9052322" y="4723868"/>
            <a:ext cx="1921670" cy="1015663"/>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sz="3000" b="1" dirty="0">
                <a:solidFill>
                  <a:srgbClr val="FF0000"/>
                </a:solidFill>
                <a:latin typeface="Times New Roman" panose="02020603050405020304" pitchFamily="18" charset="0"/>
                <a:cs typeface="Times New Roman" panose="02020603050405020304" pitchFamily="18" charset="0"/>
              </a:rPr>
              <a:t>VỀ PHÍA ADMIN</a:t>
            </a:r>
            <a:endParaRPr lang="en-US" altLang="en-US" sz="3000" b="1" dirty="0">
              <a:solidFill>
                <a:srgbClr val="F8F8F8"/>
              </a:solidFill>
              <a:latin typeface="Calibri" panose="020F0502020204030204" pitchFamily="34" charset="0"/>
            </a:endParaRPr>
          </a:p>
        </p:txBody>
      </p:sp>
      <p:grpSp>
        <p:nvGrpSpPr>
          <p:cNvPr id="145" name="Group 15">
            <a:extLst>
              <a:ext uri="{FF2B5EF4-FFF2-40B4-BE49-F238E27FC236}">
                <a16:creationId xmlns:a16="http://schemas.microsoft.com/office/drawing/2014/main" id="{FE51530E-97C5-4605-A9ED-58601B1AD2E4}"/>
              </a:ext>
            </a:extLst>
          </p:cNvPr>
          <p:cNvGrpSpPr>
            <a:grpSpLocks/>
          </p:cNvGrpSpPr>
          <p:nvPr/>
        </p:nvGrpSpPr>
        <p:grpSpPr bwMode="auto">
          <a:xfrm>
            <a:off x="2693110" y="6961448"/>
            <a:ext cx="1983428" cy="1882112"/>
            <a:chOff x="480" y="1200"/>
            <a:chExt cx="1042" cy="1019"/>
          </a:xfrm>
        </p:grpSpPr>
        <p:grpSp>
          <p:nvGrpSpPr>
            <p:cNvPr id="146" name="Group 16">
              <a:extLst>
                <a:ext uri="{FF2B5EF4-FFF2-40B4-BE49-F238E27FC236}">
                  <a16:creationId xmlns:a16="http://schemas.microsoft.com/office/drawing/2014/main" id="{CDBD8221-E621-4C2B-85A5-8322058C3B5E}"/>
                </a:ext>
              </a:extLst>
            </p:cNvPr>
            <p:cNvGrpSpPr>
              <a:grpSpLocks/>
            </p:cNvGrpSpPr>
            <p:nvPr/>
          </p:nvGrpSpPr>
          <p:grpSpPr bwMode="auto">
            <a:xfrm>
              <a:off x="480" y="1200"/>
              <a:ext cx="1042" cy="1019"/>
              <a:chOff x="480" y="1200"/>
              <a:chExt cx="1042" cy="1019"/>
            </a:xfrm>
          </p:grpSpPr>
          <p:pic>
            <p:nvPicPr>
              <p:cNvPr id="148" name="Picture 17" descr="circuler_1">
                <a:extLst>
                  <a:ext uri="{FF2B5EF4-FFF2-40B4-BE49-F238E27FC236}">
                    <a16:creationId xmlns:a16="http://schemas.microsoft.com/office/drawing/2014/main" id="{56964A8A-0D54-486E-8087-F34BF8CDC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Oval 18">
                <a:extLst>
                  <a:ext uri="{FF2B5EF4-FFF2-40B4-BE49-F238E27FC236}">
                    <a16:creationId xmlns:a16="http://schemas.microsoft.com/office/drawing/2014/main" id="{C4354B9E-2511-4A93-BFB4-6FDC1E761B47}"/>
                  </a:ext>
                </a:extLst>
              </p:cNvPr>
              <p:cNvSpPr>
                <a:spLocks noChangeArrowheads="1"/>
              </p:cNvSpPr>
              <p:nvPr/>
            </p:nvSpPr>
            <p:spPr bwMode="gray">
              <a:xfrm>
                <a:off x="480" y="1200"/>
                <a:ext cx="1035" cy="1019"/>
              </a:xfrm>
              <a:prstGeom prst="ellipse">
                <a:avLst/>
              </a:prstGeom>
              <a:gradFill rotWithShape="1">
                <a:gsLst>
                  <a:gs pos="0">
                    <a:schemeClr val="accent1"/>
                  </a:gs>
                  <a:gs pos="50000">
                    <a:schemeClr val="accent1">
                      <a:gamma/>
                      <a:shade val="56078"/>
                      <a:invGamma/>
                    </a:schemeClr>
                  </a:gs>
                  <a:gs pos="100000">
                    <a:schemeClr val="accent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47" name="Picture 19" descr="Picture2">
              <a:extLst>
                <a:ext uri="{FF2B5EF4-FFF2-40B4-BE49-F238E27FC236}">
                  <a16:creationId xmlns:a16="http://schemas.microsoft.com/office/drawing/2014/main" id="{758A4446-C758-4EA0-89C2-BA9D096228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0" name="Group 15">
            <a:extLst>
              <a:ext uri="{FF2B5EF4-FFF2-40B4-BE49-F238E27FC236}">
                <a16:creationId xmlns:a16="http://schemas.microsoft.com/office/drawing/2014/main" id="{0505C5B0-C4DE-4E89-A59F-0A3B9620B88B}"/>
              </a:ext>
            </a:extLst>
          </p:cNvPr>
          <p:cNvGrpSpPr>
            <a:grpSpLocks/>
          </p:cNvGrpSpPr>
          <p:nvPr/>
        </p:nvGrpSpPr>
        <p:grpSpPr bwMode="auto">
          <a:xfrm>
            <a:off x="4833662" y="7792001"/>
            <a:ext cx="1500188" cy="1466850"/>
            <a:chOff x="480" y="1200"/>
            <a:chExt cx="1042" cy="1019"/>
          </a:xfrm>
        </p:grpSpPr>
        <p:grpSp>
          <p:nvGrpSpPr>
            <p:cNvPr id="151" name="Group 16">
              <a:extLst>
                <a:ext uri="{FF2B5EF4-FFF2-40B4-BE49-F238E27FC236}">
                  <a16:creationId xmlns:a16="http://schemas.microsoft.com/office/drawing/2014/main" id="{5C2AD72D-4DEE-42FD-B5B6-D098AC5D0671}"/>
                </a:ext>
              </a:extLst>
            </p:cNvPr>
            <p:cNvGrpSpPr>
              <a:grpSpLocks/>
            </p:cNvGrpSpPr>
            <p:nvPr/>
          </p:nvGrpSpPr>
          <p:grpSpPr bwMode="auto">
            <a:xfrm>
              <a:off x="480" y="1200"/>
              <a:ext cx="1042" cy="1019"/>
              <a:chOff x="480" y="1200"/>
              <a:chExt cx="1042" cy="1019"/>
            </a:xfrm>
          </p:grpSpPr>
          <p:pic>
            <p:nvPicPr>
              <p:cNvPr id="153" name="Picture 17" descr="circuler_1">
                <a:extLst>
                  <a:ext uri="{FF2B5EF4-FFF2-40B4-BE49-F238E27FC236}">
                    <a16:creationId xmlns:a16="http://schemas.microsoft.com/office/drawing/2014/main" id="{BA2100B4-0BB5-492A-9F66-90C5E9178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Oval 18">
                <a:extLst>
                  <a:ext uri="{FF2B5EF4-FFF2-40B4-BE49-F238E27FC236}">
                    <a16:creationId xmlns:a16="http://schemas.microsoft.com/office/drawing/2014/main" id="{831367E1-030D-49E0-8C39-60872D18D97A}"/>
                  </a:ext>
                </a:extLst>
              </p:cNvPr>
              <p:cNvSpPr>
                <a:spLocks noChangeArrowheads="1"/>
              </p:cNvSpPr>
              <p:nvPr/>
            </p:nvSpPr>
            <p:spPr bwMode="gray">
              <a:xfrm>
                <a:off x="480" y="1200"/>
                <a:ext cx="1035" cy="1019"/>
              </a:xfrm>
              <a:prstGeom prst="ellipse">
                <a:avLst/>
              </a:prstGeom>
              <a:gradFill rotWithShape="1">
                <a:gsLst>
                  <a:gs pos="0">
                    <a:schemeClr val="accent1"/>
                  </a:gs>
                  <a:gs pos="50000">
                    <a:schemeClr val="accent1">
                      <a:gamma/>
                      <a:shade val="56078"/>
                      <a:invGamma/>
                    </a:schemeClr>
                  </a:gs>
                  <a:gs pos="100000">
                    <a:schemeClr val="accent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52" name="Picture 19" descr="Picture2">
              <a:extLst>
                <a:ext uri="{FF2B5EF4-FFF2-40B4-BE49-F238E27FC236}">
                  <a16:creationId xmlns:a16="http://schemas.microsoft.com/office/drawing/2014/main" id="{2CD9026B-2BCD-4113-90D7-1181D61392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5" name="Rectangle 154">
            <a:extLst>
              <a:ext uri="{FF2B5EF4-FFF2-40B4-BE49-F238E27FC236}">
                <a16:creationId xmlns:a16="http://schemas.microsoft.com/office/drawing/2014/main" id="{865C0E39-C9FA-4E2A-B012-DB1FA4CF5287}"/>
              </a:ext>
            </a:extLst>
          </p:cNvPr>
          <p:cNvSpPr/>
          <p:nvPr/>
        </p:nvSpPr>
        <p:spPr>
          <a:xfrm>
            <a:off x="2164587" y="5273376"/>
            <a:ext cx="1938913" cy="1200329"/>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THÊM SẢN PHẨM VÀO KHO HÀNG</a:t>
            </a:r>
            <a:endParaRPr lang="en-US" sz="2400" b="1" dirty="0"/>
          </a:p>
        </p:txBody>
      </p:sp>
      <p:sp>
        <p:nvSpPr>
          <p:cNvPr id="156" name="Rectangle 155">
            <a:extLst>
              <a:ext uri="{FF2B5EF4-FFF2-40B4-BE49-F238E27FC236}">
                <a16:creationId xmlns:a16="http://schemas.microsoft.com/office/drawing/2014/main" id="{8801D197-B93C-4A7A-9597-3B5C3D57052A}"/>
              </a:ext>
            </a:extLst>
          </p:cNvPr>
          <p:cNvSpPr/>
          <p:nvPr/>
        </p:nvSpPr>
        <p:spPr>
          <a:xfrm>
            <a:off x="2743118" y="7224713"/>
            <a:ext cx="1920096" cy="1477328"/>
          </a:xfrm>
          <a:prstGeom prst="rect">
            <a:avLst/>
          </a:prstGeom>
        </p:spPr>
        <p:txBody>
          <a:bodyPr wrap="square">
            <a:spAutoFit/>
          </a:bodyPr>
          <a:lstStyle/>
          <a:p>
            <a:pPr algn="ctr"/>
            <a:r>
              <a:rPr lang="en-US" sz="2250" b="1" dirty="0">
                <a:latin typeface="Times New Roman" panose="02020603050405020304" pitchFamily="18" charset="0"/>
                <a:cs typeface="Times New Roman" panose="02020603050405020304" pitchFamily="18" charset="0"/>
              </a:rPr>
              <a:t>CHỈNH SỬA THÔNG TIN NGƯỜI          DÙNG</a:t>
            </a:r>
            <a:endParaRPr lang="en-US" sz="2250" b="1" dirty="0"/>
          </a:p>
        </p:txBody>
      </p:sp>
      <p:sp>
        <p:nvSpPr>
          <p:cNvPr id="157" name="Rectangle 156">
            <a:extLst>
              <a:ext uri="{FF2B5EF4-FFF2-40B4-BE49-F238E27FC236}">
                <a16:creationId xmlns:a16="http://schemas.microsoft.com/office/drawing/2014/main" id="{29C0A9A5-230C-4ADA-A90F-048AA621913C}"/>
              </a:ext>
            </a:extLst>
          </p:cNvPr>
          <p:cNvSpPr/>
          <p:nvPr/>
        </p:nvSpPr>
        <p:spPr>
          <a:xfrm>
            <a:off x="5000357" y="8077616"/>
            <a:ext cx="1370387" cy="923330"/>
          </a:xfrm>
          <a:prstGeom prst="rect">
            <a:avLst/>
          </a:prstGeom>
        </p:spPr>
        <p:txBody>
          <a:bodyPr wrap="square">
            <a:spAutoFit/>
          </a:bodyPr>
          <a:lstStyle/>
          <a:p>
            <a:r>
              <a:rPr lang="en-US" sz="2700" b="1" dirty="0">
                <a:latin typeface="Times New Roman" panose="02020603050405020304" pitchFamily="18" charset="0"/>
                <a:cs typeface="Times New Roman" panose="02020603050405020304" pitchFamily="18" charset="0"/>
              </a:rPr>
              <a:t>TÌM KIẾM</a:t>
            </a:r>
            <a:endParaRPr lang="en-US" sz="2700" b="1" dirty="0"/>
          </a:p>
        </p:txBody>
      </p:sp>
      <p:sp>
        <p:nvSpPr>
          <p:cNvPr id="158" name="Rectangle 157">
            <a:extLst>
              <a:ext uri="{FF2B5EF4-FFF2-40B4-BE49-F238E27FC236}">
                <a16:creationId xmlns:a16="http://schemas.microsoft.com/office/drawing/2014/main" id="{B943C17A-6BF5-4381-ACD3-BC45B9D000FE}"/>
              </a:ext>
            </a:extLst>
          </p:cNvPr>
          <p:cNvSpPr/>
          <p:nvPr/>
        </p:nvSpPr>
        <p:spPr>
          <a:xfrm>
            <a:off x="7062204" y="7270188"/>
            <a:ext cx="1362105" cy="923330"/>
          </a:xfrm>
          <a:prstGeom prst="rect">
            <a:avLst/>
          </a:prstGeom>
        </p:spPr>
        <p:txBody>
          <a:bodyPr wrap="square">
            <a:spAutoFit/>
          </a:bodyPr>
          <a:lstStyle/>
          <a:p>
            <a:r>
              <a:rPr lang="en-US" sz="2700" b="1" dirty="0">
                <a:latin typeface="Times New Roman" panose="02020603050405020304" pitchFamily="18" charset="0"/>
                <a:cs typeface="Times New Roman" panose="02020603050405020304" pitchFamily="18" charset="0"/>
              </a:rPr>
              <a:t>ĐĂNG XUẤT</a:t>
            </a:r>
            <a:endParaRPr lang="en-US" sz="2700" b="1" dirty="0"/>
          </a:p>
        </p:txBody>
      </p:sp>
      <p:grpSp>
        <p:nvGrpSpPr>
          <p:cNvPr id="159" name="Group 45">
            <a:extLst>
              <a:ext uri="{FF2B5EF4-FFF2-40B4-BE49-F238E27FC236}">
                <a16:creationId xmlns:a16="http://schemas.microsoft.com/office/drawing/2014/main" id="{B054B7E9-E6EF-482C-9B9C-48019AF2E81E}"/>
              </a:ext>
            </a:extLst>
          </p:cNvPr>
          <p:cNvGrpSpPr>
            <a:grpSpLocks/>
          </p:cNvGrpSpPr>
          <p:nvPr/>
        </p:nvGrpSpPr>
        <p:grpSpPr bwMode="auto">
          <a:xfrm>
            <a:off x="10859251" y="7536123"/>
            <a:ext cx="1500188" cy="1466850"/>
            <a:chOff x="480" y="1200"/>
            <a:chExt cx="1042" cy="1019"/>
          </a:xfrm>
        </p:grpSpPr>
        <p:grpSp>
          <p:nvGrpSpPr>
            <p:cNvPr id="160" name="Group 46">
              <a:extLst>
                <a:ext uri="{FF2B5EF4-FFF2-40B4-BE49-F238E27FC236}">
                  <a16:creationId xmlns:a16="http://schemas.microsoft.com/office/drawing/2014/main" id="{4C8105F0-D5CA-4996-9E9B-15CB9A0EF4FE}"/>
                </a:ext>
              </a:extLst>
            </p:cNvPr>
            <p:cNvGrpSpPr>
              <a:grpSpLocks/>
            </p:cNvGrpSpPr>
            <p:nvPr/>
          </p:nvGrpSpPr>
          <p:grpSpPr bwMode="auto">
            <a:xfrm>
              <a:off x="480" y="1200"/>
              <a:ext cx="1042" cy="1019"/>
              <a:chOff x="480" y="1200"/>
              <a:chExt cx="1042" cy="1019"/>
            </a:xfrm>
          </p:grpSpPr>
          <p:pic>
            <p:nvPicPr>
              <p:cNvPr id="162" name="Picture 47" descr="circuler_1">
                <a:extLst>
                  <a:ext uri="{FF2B5EF4-FFF2-40B4-BE49-F238E27FC236}">
                    <a16:creationId xmlns:a16="http://schemas.microsoft.com/office/drawing/2014/main" id="{D2CFC5CC-538D-46EE-A2F4-AC08950D1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Oval 48">
                <a:extLst>
                  <a:ext uri="{FF2B5EF4-FFF2-40B4-BE49-F238E27FC236}">
                    <a16:creationId xmlns:a16="http://schemas.microsoft.com/office/drawing/2014/main" id="{006A4773-77E6-4F0C-B8C3-6D40F1B5EAB0}"/>
                  </a:ext>
                </a:extLst>
              </p:cNvPr>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61" name="Picture 49" descr="Picture2">
              <a:extLst>
                <a:ext uri="{FF2B5EF4-FFF2-40B4-BE49-F238E27FC236}">
                  <a16:creationId xmlns:a16="http://schemas.microsoft.com/office/drawing/2014/main" id="{0BD3D281-FEAD-4357-B0A2-D2454E0F5C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 name="Group 45">
            <a:extLst>
              <a:ext uri="{FF2B5EF4-FFF2-40B4-BE49-F238E27FC236}">
                <a16:creationId xmlns:a16="http://schemas.microsoft.com/office/drawing/2014/main" id="{C30D5DD0-B004-45D1-B7A2-A5E5FBFB3C58}"/>
              </a:ext>
            </a:extLst>
          </p:cNvPr>
          <p:cNvGrpSpPr>
            <a:grpSpLocks/>
          </p:cNvGrpSpPr>
          <p:nvPr/>
        </p:nvGrpSpPr>
        <p:grpSpPr bwMode="auto">
          <a:xfrm>
            <a:off x="10374035" y="2677353"/>
            <a:ext cx="1500188" cy="1466850"/>
            <a:chOff x="480" y="1200"/>
            <a:chExt cx="1042" cy="1019"/>
          </a:xfrm>
        </p:grpSpPr>
        <p:grpSp>
          <p:nvGrpSpPr>
            <p:cNvPr id="165" name="Group 46">
              <a:extLst>
                <a:ext uri="{FF2B5EF4-FFF2-40B4-BE49-F238E27FC236}">
                  <a16:creationId xmlns:a16="http://schemas.microsoft.com/office/drawing/2014/main" id="{C31126BC-5ACC-418F-8795-00981AF9F9F2}"/>
                </a:ext>
              </a:extLst>
            </p:cNvPr>
            <p:cNvGrpSpPr>
              <a:grpSpLocks/>
            </p:cNvGrpSpPr>
            <p:nvPr/>
          </p:nvGrpSpPr>
          <p:grpSpPr bwMode="auto">
            <a:xfrm>
              <a:off x="480" y="1200"/>
              <a:ext cx="1042" cy="1019"/>
              <a:chOff x="480" y="1200"/>
              <a:chExt cx="1042" cy="1019"/>
            </a:xfrm>
          </p:grpSpPr>
          <p:pic>
            <p:nvPicPr>
              <p:cNvPr id="167" name="Picture 47" descr="circuler_1">
                <a:extLst>
                  <a:ext uri="{FF2B5EF4-FFF2-40B4-BE49-F238E27FC236}">
                    <a16:creationId xmlns:a16="http://schemas.microsoft.com/office/drawing/2014/main" id="{B4774F68-938F-43E4-B46B-6BC694D9A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80" y="120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 name="Oval 48">
                <a:extLst>
                  <a:ext uri="{FF2B5EF4-FFF2-40B4-BE49-F238E27FC236}">
                    <a16:creationId xmlns:a16="http://schemas.microsoft.com/office/drawing/2014/main" id="{2509519B-3011-409D-8288-27F454217B4F}"/>
                  </a:ext>
                </a:extLst>
              </p:cNvPr>
              <p:cNvSpPr>
                <a:spLocks noChangeArrowheads="1"/>
              </p:cNvSpPr>
              <p:nvPr/>
            </p:nvSpPr>
            <p:spPr bwMode="gray">
              <a:xfrm>
                <a:off x="480" y="1200"/>
                <a:ext cx="1035" cy="1019"/>
              </a:xfrm>
              <a:prstGeom prst="ellipse">
                <a:avLst/>
              </a:prstGeom>
              <a:gradFill rotWithShape="1">
                <a:gsLst>
                  <a:gs pos="0">
                    <a:schemeClr val="folHlink"/>
                  </a:gs>
                  <a:gs pos="50000">
                    <a:schemeClr val="folHlink">
                      <a:gamma/>
                      <a:shade val="54118"/>
                      <a:invGamma/>
                    </a:schemeClr>
                  </a:gs>
                  <a:gs pos="100000">
                    <a:schemeClr val="folHlink"/>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700"/>
              </a:p>
            </p:txBody>
          </p:sp>
        </p:grpSp>
        <p:pic>
          <p:nvPicPr>
            <p:cNvPr id="166" name="Picture 49" descr="Picture2">
              <a:extLst>
                <a:ext uri="{FF2B5EF4-FFF2-40B4-BE49-F238E27FC236}">
                  <a16:creationId xmlns:a16="http://schemas.microsoft.com/office/drawing/2014/main" id="{9D75EEDF-DCF5-4D99-94EE-1D7029F187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84" y="12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9" name="Rectangle 168">
            <a:extLst>
              <a:ext uri="{FF2B5EF4-FFF2-40B4-BE49-F238E27FC236}">
                <a16:creationId xmlns:a16="http://schemas.microsoft.com/office/drawing/2014/main" id="{6F82F503-5873-4DDA-917C-C91AFFB389B2}"/>
              </a:ext>
            </a:extLst>
          </p:cNvPr>
          <p:cNvSpPr/>
          <p:nvPr/>
        </p:nvSpPr>
        <p:spPr>
          <a:xfrm>
            <a:off x="10446734" y="2900666"/>
            <a:ext cx="1367832" cy="923330"/>
          </a:xfrm>
          <a:prstGeom prst="rect">
            <a:avLst/>
          </a:prstGeom>
        </p:spPr>
        <p:txBody>
          <a:bodyPr wrap="square">
            <a:spAutoFit/>
          </a:bodyPr>
          <a:lstStyle/>
          <a:p>
            <a:r>
              <a:rPr lang="en-US" sz="2700" b="1" dirty="0">
                <a:solidFill>
                  <a:schemeClr val="bg1"/>
                </a:solidFill>
                <a:latin typeface="Times New Roman" panose="02020603050405020304" pitchFamily="18" charset="0"/>
                <a:cs typeface="Times New Roman" panose="02020603050405020304" pitchFamily="18" charset="0"/>
              </a:rPr>
              <a:t>ĐĂNG NHẬP</a:t>
            </a:r>
            <a:endParaRPr lang="en-US" sz="2700" b="1" dirty="0">
              <a:solidFill>
                <a:schemeClr val="bg1"/>
              </a:solidFill>
            </a:endParaRPr>
          </a:p>
        </p:txBody>
      </p:sp>
      <p:sp>
        <p:nvSpPr>
          <p:cNvPr id="170" name="Rectangle 169">
            <a:extLst>
              <a:ext uri="{FF2B5EF4-FFF2-40B4-BE49-F238E27FC236}">
                <a16:creationId xmlns:a16="http://schemas.microsoft.com/office/drawing/2014/main" id="{C66C5819-31E9-4632-9EC3-FE4C41B832A6}"/>
              </a:ext>
            </a:extLst>
          </p:cNvPr>
          <p:cNvSpPr/>
          <p:nvPr/>
        </p:nvSpPr>
        <p:spPr>
          <a:xfrm>
            <a:off x="14557296" y="5533801"/>
            <a:ext cx="1446346" cy="1269578"/>
          </a:xfrm>
          <a:prstGeom prst="rect">
            <a:avLst/>
          </a:prstGeom>
        </p:spPr>
        <p:txBody>
          <a:bodyPr wrap="square">
            <a:spAutoFit/>
          </a:bodyPr>
          <a:lstStyle/>
          <a:p>
            <a:r>
              <a:rPr lang="en-US" sz="2550" b="1" dirty="0">
                <a:solidFill>
                  <a:schemeClr val="bg1"/>
                </a:solidFill>
                <a:latin typeface="Times New Roman" panose="02020603050405020304" pitchFamily="18" charset="0"/>
                <a:cs typeface="Times New Roman" panose="02020603050405020304" pitchFamily="18" charset="0"/>
              </a:rPr>
              <a:t>QUẢN LÝ ĐƠN HÀNG</a:t>
            </a:r>
            <a:endParaRPr lang="en-US" sz="2550" b="1" dirty="0">
              <a:solidFill>
                <a:schemeClr val="bg1"/>
              </a:solidFill>
            </a:endParaRPr>
          </a:p>
        </p:txBody>
      </p:sp>
      <p:sp>
        <p:nvSpPr>
          <p:cNvPr id="171" name="Rectangle 170">
            <a:extLst>
              <a:ext uri="{FF2B5EF4-FFF2-40B4-BE49-F238E27FC236}">
                <a16:creationId xmlns:a16="http://schemas.microsoft.com/office/drawing/2014/main" id="{6ECBEFF6-DA53-4100-B0C2-91E99733A586}"/>
              </a:ext>
            </a:extLst>
          </p:cNvPr>
          <p:cNvSpPr/>
          <p:nvPr/>
        </p:nvSpPr>
        <p:spPr>
          <a:xfrm>
            <a:off x="11012021" y="7687229"/>
            <a:ext cx="1358840" cy="1269578"/>
          </a:xfrm>
          <a:prstGeom prst="rect">
            <a:avLst/>
          </a:prstGeom>
        </p:spPr>
        <p:txBody>
          <a:bodyPr wrap="square">
            <a:spAutoFit/>
          </a:bodyPr>
          <a:lstStyle/>
          <a:p>
            <a:r>
              <a:rPr lang="en-US" sz="2550" b="1" dirty="0">
                <a:solidFill>
                  <a:schemeClr val="bg1"/>
                </a:solidFill>
                <a:latin typeface="Times New Roman" panose="02020603050405020304" pitchFamily="18" charset="0"/>
                <a:cs typeface="Times New Roman" panose="02020603050405020304" pitchFamily="18" charset="0"/>
              </a:rPr>
              <a:t>XÓA SẢN PHẨM</a:t>
            </a:r>
            <a:endParaRPr lang="en-US" sz="255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down)">
                                      <p:cBhvr>
                                        <p:cTn id="7" dur="500"/>
                                        <p:tgtEl>
                                          <p:spTgt spid="143"/>
                                        </p:tgtEl>
                                      </p:cBhvr>
                                    </p:animEffect>
                                  </p:childTnLst>
                                </p:cTn>
                              </p:par>
                              <p:par>
                                <p:cTn id="8" presetID="22" presetClass="entr" presetSubtype="4"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down)">
                                      <p:cBhvr>
                                        <p:cTn id="10" dur="500"/>
                                        <p:tgtEl>
                                          <p:spTgt spid="14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additive="base">
                                        <p:cTn id="15" dur="500" fill="hold"/>
                                        <p:tgtEl>
                                          <p:spTgt spid="124"/>
                                        </p:tgtEl>
                                        <p:attrNameLst>
                                          <p:attrName>ppt_x</p:attrName>
                                        </p:attrNameLst>
                                      </p:cBhvr>
                                      <p:tavLst>
                                        <p:tav tm="0">
                                          <p:val>
                                            <p:strVal val="#ppt_x"/>
                                          </p:val>
                                        </p:tav>
                                        <p:tav tm="100000">
                                          <p:val>
                                            <p:strVal val="#ppt_x"/>
                                          </p:val>
                                        </p:tav>
                                      </p:tavLst>
                                    </p:anim>
                                    <p:anim calcmode="lin" valueType="num">
                                      <p:cBhvr additive="base">
                                        <p:cTn id="16" dur="500" fill="hold"/>
                                        <p:tgtEl>
                                          <p:spTgt spid="1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additive="base">
                                        <p:cTn id="19" dur="500" fill="hold"/>
                                        <p:tgtEl>
                                          <p:spTgt spid="96"/>
                                        </p:tgtEl>
                                        <p:attrNameLst>
                                          <p:attrName>ppt_x</p:attrName>
                                        </p:attrNameLst>
                                      </p:cBhvr>
                                      <p:tavLst>
                                        <p:tav tm="0">
                                          <p:val>
                                            <p:strVal val="#ppt_x"/>
                                          </p:val>
                                        </p:tav>
                                        <p:tav tm="100000">
                                          <p:val>
                                            <p:strVal val="#ppt_x"/>
                                          </p:val>
                                        </p:tav>
                                      </p:tavLst>
                                    </p:anim>
                                    <p:anim calcmode="lin" valueType="num">
                                      <p:cBhvr additive="base">
                                        <p:cTn id="2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 calcmode="lin" valueType="num">
                                      <p:cBhvr additive="base">
                                        <p:cTn id="25" dur="500" fill="hold"/>
                                        <p:tgtEl>
                                          <p:spTgt spid="106"/>
                                        </p:tgtEl>
                                        <p:attrNameLst>
                                          <p:attrName>ppt_x</p:attrName>
                                        </p:attrNameLst>
                                      </p:cBhvr>
                                      <p:tavLst>
                                        <p:tav tm="0">
                                          <p:val>
                                            <p:strVal val="#ppt_x"/>
                                          </p:val>
                                        </p:tav>
                                        <p:tav tm="100000">
                                          <p:val>
                                            <p:strVal val="#ppt_x"/>
                                          </p:val>
                                        </p:tav>
                                      </p:tavLst>
                                    </p:anim>
                                    <p:anim calcmode="lin" valueType="num">
                                      <p:cBhvr additive="base">
                                        <p:cTn id="26" dur="500" fill="hold"/>
                                        <p:tgtEl>
                                          <p:spTgt spid="10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1"/>
                                        </p:tgtEl>
                                        <p:attrNameLst>
                                          <p:attrName>style.visibility</p:attrName>
                                        </p:attrNameLst>
                                      </p:cBhvr>
                                      <p:to>
                                        <p:strVal val="visible"/>
                                      </p:to>
                                    </p:set>
                                    <p:anim calcmode="lin" valueType="num">
                                      <p:cBhvr additive="base">
                                        <p:cTn id="29" dur="500" fill="hold"/>
                                        <p:tgtEl>
                                          <p:spTgt spid="101"/>
                                        </p:tgtEl>
                                        <p:attrNameLst>
                                          <p:attrName>ppt_x</p:attrName>
                                        </p:attrNameLst>
                                      </p:cBhvr>
                                      <p:tavLst>
                                        <p:tav tm="0">
                                          <p:val>
                                            <p:strVal val="#ppt_x"/>
                                          </p:val>
                                        </p:tav>
                                        <p:tav tm="100000">
                                          <p:val>
                                            <p:strVal val="#ppt_x"/>
                                          </p:val>
                                        </p:tav>
                                      </p:tavLst>
                                    </p:anim>
                                    <p:anim calcmode="lin" valueType="num">
                                      <p:cBhvr additive="base">
                                        <p:cTn id="3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8"/>
                                        </p:tgtEl>
                                        <p:attrNameLst>
                                          <p:attrName>style.visibility</p:attrName>
                                        </p:attrNameLst>
                                      </p:cBhvr>
                                      <p:to>
                                        <p:strVal val="visible"/>
                                      </p:to>
                                    </p:set>
                                    <p:anim calcmode="lin" valueType="num">
                                      <p:cBhvr additive="base">
                                        <p:cTn id="35" dur="500" fill="hold"/>
                                        <p:tgtEl>
                                          <p:spTgt spid="118"/>
                                        </p:tgtEl>
                                        <p:attrNameLst>
                                          <p:attrName>ppt_x</p:attrName>
                                        </p:attrNameLst>
                                      </p:cBhvr>
                                      <p:tavLst>
                                        <p:tav tm="0">
                                          <p:val>
                                            <p:strVal val="#ppt_x"/>
                                          </p:val>
                                        </p:tav>
                                        <p:tav tm="100000">
                                          <p:val>
                                            <p:strVal val="#ppt_x"/>
                                          </p:val>
                                        </p:tav>
                                      </p:tavLst>
                                    </p:anim>
                                    <p:anim calcmode="lin" valueType="num">
                                      <p:cBhvr additive="base">
                                        <p:cTn id="36" dur="500" fill="hold"/>
                                        <p:tgtEl>
                                          <p:spTgt spid="1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1"/>
                                        </p:tgtEl>
                                        <p:attrNameLst>
                                          <p:attrName>style.visibility</p:attrName>
                                        </p:attrNameLst>
                                      </p:cBhvr>
                                      <p:to>
                                        <p:strVal val="visible"/>
                                      </p:to>
                                    </p:set>
                                    <p:anim calcmode="lin" valueType="num">
                                      <p:cBhvr additive="base">
                                        <p:cTn id="39" dur="500" fill="hold"/>
                                        <p:tgtEl>
                                          <p:spTgt spid="91"/>
                                        </p:tgtEl>
                                        <p:attrNameLst>
                                          <p:attrName>ppt_x</p:attrName>
                                        </p:attrNameLst>
                                      </p:cBhvr>
                                      <p:tavLst>
                                        <p:tav tm="0">
                                          <p:val>
                                            <p:strVal val="#ppt_x"/>
                                          </p:val>
                                        </p:tav>
                                        <p:tav tm="100000">
                                          <p:val>
                                            <p:strVal val="#ppt_x"/>
                                          </p:val>
                                        </p:tav>
                                      </p:tavLst>
                                    </p:anim>
                                    <p:anim calcmode="lin" valueType="num">
                                      <p:cBhvr additive="base">
                                        <p:cTn id="4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9"/>
                                        </p:tgtEl>
                                        <p:attrNameLst>
                                          <p:attrName>style.visibility</p:attrName>
                                        </p:attrNameLst>
                                      </p:cBhvr>
                                      <p:to>
                                        <p:strVal val="visible"/>
                                      </p:to>
                                    </p:set>
                                    <p:anim calcmode="lin" valueType="num">
                                      <p:cBhvr additive="base">
                                        <p:cTn id="45" dur="500" fill="hold"/>
                                        <p:tgtEl>
                                          <p:spTgt spid="119"/>
                                        </p:tgtEl>
                                        <p:attrNameLst>
                                          <p:attrName>ppt_x</p:attrName>
                                        </p:attrNameLst>
                                      </p:cBhvr>
                                      <p:tavLst>
                                        <p:tav tm="0">
                                          <p:val>
                                            <p:strVal val="#ppt_x"/>
                                          </p:val>
                                        </p:tav>
                                        <p:tav tm="100000">
                                          <p:val>
                                            <p:strVal val="#ppt_x"/>
                                          </p:val>
                                        </p:tav>
                                      </p:tavLst>
                                    </p:anim>
                                    <p:anim calcmode="lin" valueType="num">
                                      <p:cBhvr additive="base">
                                        <p:cTn id="46" dur="500" fill="hold"/>
                                        <p:tgtEl>
                                          <p:spTgt spid="11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5"/>
                                        </p:tgtEl>
                                        <p:attrNameLst>
                                          <p:attrName>style.visibility</p:attrName>
                                        </p:attrNameLst>
                                      </p:cBhvr>
                                      <p:to>
                                        <p:strVal val="visible"/>
                                      </p:to>
                                    </p:set>
                                    <p:anim calcmode="lin" valueType="num">
                                      <p:cBhvr additive="base">
                                        <p:cTn id="49" dur="500" fill="hold"/>
                                        <p:tgtEl>
                                          <p:spTgt spid="155"/>
                                        </p:tgtEl>
                                        <p:attrNameLst>
                                          <p:attrName>ppt_x</p:attrName>
                                        </p:attrNameLst>
                                      </p:cBhvr>
                                      <p:tavLst>
                                        <p:tav tm="0">
                                          <p:val>
                                            <p:strVal val="#ppt_x"/>
                                          </p:val>
                                        </p:tav>
                                        <p:tav tm="100000">
                                          <p:val>
                                            <p:strVal val="#ppt_x"/>
                                          </p:val>
                                        </p:tav>
                                      </p:tavLst>
                                    </p:anim>
                                    <p:anim calcmode="lin" valueType="num">
                                      <p:cBhvr additive="base">
                                        <p:cTn id="50"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6"/>
                                        </p:tgtEl>
                                        <p:attrNameLst>
                                          <p:attrName>style.visibility</p:attrName>
                                        </p:attrNameLst>
                                      </p:cBhvr>
                                      <p:to>
                                        <p:strVal val="visible"/>
                                      </p:to>
                                    </p:set>
                                    <p:anim calcmode="lin" valueType="num">
                                      <p:cBhvr additive="base">
                                        <p:cTn id="55" dur="500" fill="hold"/>
                                        <p:tgtEl>
                                          <p:spTgt spid="156"/>
                                        </p:tgtEl>
                                        <p:attrNameLst>
                                          <p:attrName>ppt_x</p:attrName>
                                        </p:attrNameLst>
                                      </p:cBhvr>
                                      <p:tavLst>
                                        <p:tav tm="0">
                                          <p:val>
                                            <p:strVal val="#ppt_x"/>
                                          </p:val>
                                        </p:tav>
                                        <p:tav tm="100000">
                                          <p:val>
                                            <p:strVal val="#ppt_x"/>
                                          </p:val>
                                        </p:tav>
                                      </p:tavLst>
                                    </p:anim>
                                    <p:anim calcmode="lin" valueType="num">
                                      <p:cBhvr additive="base">
                                        <p:cTn id="56" dur="500" fill="hold"/>
                                        <p:tgtEl>
                                          <p:spTgt spid="15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45"/>
                                        </p:tgtEl>
                                        <p:attrNameLst>
                                          <p:attrName>style.visibility</p:attrName>
                                        </p:attrNameLst>
                                      </p:cBhvr>
                                      <p:to>
                                        <p:strVal val="visible"/>
                                      </p:to>
                                    </p:set>
                                    <p:anim calcmode="lin" valueType="num">
                                      <p:cBhvr additive="base">
                                        <p:cTn id="59" dur="500" fill="hold"/>
                                        <p:tgtEl>
                                          <p:spTgt spid="145"/>
                                        </p:tgtEl>
                                        <p:attrNameLst>
                                          <p:attrName>ppt_x</p:attrName>
                                        </p:attrNameLst>
                                      </p:cBhvr>
                                      <p:tavLst>
                                        <p:tav tm="0">
                                          <p:val>
                                            <p:strVal val="#ppt_x"/>
                                          </p:val>
                                        </p:tav>
                                        <p:tav tm="100000">
                                          <p:val>
                                            <p:strVal val="#ppt_x"/>
                                          </p:val>
                                        </p:tav>
                                      </p:tavLst>
                                    </p:anim>
                                    <p:anim calcmode="lin" valueType="num">
                                      <p:cBhvr additive="base">
                                        <p:cTn id="60"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50"/>
                                        </p:tgtEl>
                                        <p:attrNameLst>
                                          <p:attrName>style.visibility</p:attrName>
                                        </p:attrNameLst>
                                      </p:cBhvr>
                                      <p:to>
                                        <p:strVal val="visible"/>
                                      </p:to>
                                    </p:set>
                                    <p:anim calcmode="lin" valueType="num">
                                      <p:cBhvr additive="base">
                                        <p:cTn id="65" dur="500" fill="hold"/>
                                        <p:tgtEl>
                                          <p:spTgt spid="150"/>
                                        </p:tgtEl>
                                        <p:attrNameLst>
                                          <p:attrName>ppt_x</p:attrName>
                                        </p:attrNameLst>
                                      </p:cBhvr>
                                      <p:tavLst>
                                        <p:tav tm="0">
                                          <p:val>
                                            <p:strVal val="#ppt_x"/>
                                          </p:val>
                                        </p:tav>
                                        <p:tav tm="100000">
                                          <p:val>
                                            <p:strVal val="#ppt_x"/>
                                          </p:val>
                                        </p:tav>
                                      </p:tavLst>
                                    </p:anim>
                                    <p:anim calcmode="lin" valueType="num">
                                      <p:cBhvr additive="base">
                                        <p:cTn id="66" dur="500" fill="hold"/>
                                        <p:tgtEl>
                                          <p:spTgt spid="15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57"/>
                                        </p:tgtEl>
                                        <p:attrNameLst>
                                          <p:attrName>style.visibility</p:attrName>
                                        </p:attrNameLst>
                                      </p:cBhvr>
                                      <p:to>
                                        <p:strVal val="visible"/>
                                      </p:to>
                                    </p:set>
                                    <p:anim calcmode="lin" valueType="num">
                                      <p:cBhvr additive="base">
                                        <p:cTn id="69" dur="500" fill="hold"/>
                                        <p:tgtEl>
                                          <p:spTgt spid="157"/>
                                        </p:tgtEl>
                                        <p:attrNameLst>
                                          <p:attrName>ppt_x</p:attrName>
                                        </p:attrNameLst>
                                      </p:cBhvr>
                                      <p:tavLst>
                                        <p:tav tm="0">
                                          <p:val>
                                            <p:strVal val="#ppt_x"/>
                                          </p:val>
                                        </p:tav>
                                        <p:tav tm="100000">
                                          <p:val>
                                            <p:strVal val="#ppt_x"/>
                                          </p:val>
                                        </p:tav>
                                      </p:tavLst>
                                    </p:anim>
                                    <p:anim calcmode="lin" valueType="num">
                                      <p:cBhvr additive="base">
                                        <p:cTn id="70"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58"/>
                                        </p:tgtEl>
                                        <p:attrNameLst>
                                          <p:attrName>style.visibility</p:attrName>
                                        </p:attrNameLst>
                                      </p:cBhvr>
                                      <p:to>
                                        <p:strVal val="visible"/>
                                      </p:to>
                                    </p:set>
                                    <p:anim calcmode="lin" valueType="num">
                                      <p:cBhvr additive="base">
                                        <p:cTn id="75" dur="500" fill="hold"/>
                                        <p:tgtEl>
                                          <p:spTgt spid="158"/>
                                        </p:tgtEl>
                                        <p:attrNameLst>
                                          <p:attrName>ppt_x</p:attrName>
                                        </p:attrNameLst>
                                      </p:cBhvr>
                                      <p:tavLst>
                                        <p:tav tm="0">
                                          <p:val>
                                            <p:strVal val="#ppt_x"/>
                                          </p:val>
                                        </p:tav>
                                        <p:tav tm="100000">
                                          <p:val>
                                            <p:strVal val="#ppt_x"/>
                                          </p:val>
                                        </p:tav>
                                      </p:tavLst>
                                    </p:anim>
                                    <p:anim calcmode="lin" valueType="num">
                                      <p:cBhvr additive="base">
                                        <p:cTn id="76" dur="500" fill="hold"/>
                                        <p:tgtEl>
                                          <p:spTgt spid="1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3"/>
                                        </p:tgtEl>
                                        <p:attrNameLst>
                                          <p:attrName>style.visibility</p:attrName>
                                        </p:attrNameLst>
                                      </p:cBhvr>
                                      <p:to>
                                        <p:strVal val="visible"/>
                                      </p:to>
                                    </p:set>
                                    <p:anim calcmode="lin" valueType="num">
                                      <p:cBhvr additive="base">
                                        <p:cTn id="79" dur="500" fill="hold"/>
                                        <p:tgtEl>
                                          <p:spTgt spid="113"/>
                                        </p:tgtEl>
                                        <p:attrNameLst>
                                          <p:attrName>ppt_x</p:attrName>
                                        </p:attrNameLst>
                                      </p:cBhvr>
                                      <p:tavLst>
                                        <p:tav tm="0">
                                          <p:val>
                                            <p:strVal val="#ppt_x"/>
                                          </p:val>
                                        </p:tav>
                                        <p:tav tm="100000">
                                          <p:val>
                                            <p:strVal val="#ppt_x"/>
                                          </p:val>
                                        </p:tav>
                                      </p:tavLst>
                                    </p:anim>
                                    <p:anim calcmode="lin" valueType="num">
                                      <p:cBhvr additive="base">
                                        <p:cTn id="80"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wipe(down)">
                                      <p:cBhvr>
                                        <p:cTn id="85" dur="500"/>
                                        <p:tgtEl>
                                          <p:spTgt spid="13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44"/>
                                        </p:tgtEl>
                                        <p:attrNameLst>
                                          <p:attrName>style.visibility</p:attrName>
                                        </p:attrNameLst>
                                      </p:cBhvr>
                                      <p:to>
                                        <p:strVal val="visible"/>
                                      </p:to>
                                    </p:set>
                                    <p:animEffect transition="in" filter="wipe(down)">
                                      <p:cBhvr>
                                        <p:cTn id="88" dur="500"/>
                                        <p:tgtEl>
                                          <p:spTgt spid="14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69"/>
                                        </p:tgtEl>
                                        <p:attrNameLst>
                                          <p:attrName>style.visibility</p:attrName>
                                        </p:attrNameLst>
                                      </p:cBhvr>
                                      <p:to>
                                        <p:strVal val="visible"/>
                                      </p:to>
                                    </p:set>
                                    <p:anim calcmode="lin" valueType="num">
                                      <p:cBhvr additive="base">
                                        <p:cTn id="93" dur="500" fill="hold"/>
                                        <p:tgtEl>
                                          <p:spTgt spid="169"/>
                                        </p:tgtEl>
                                        <p:attrNameLst>
                                          <p:attrName>ppt_x</p:attrName>
                                        </p:attrNameLst>
                                      </p:cBhvr>
                                      <p:tavLst>
                                        <p:tav tm="0">
                                          <p:val>
                                            <p:strVal val="#ppt_x"/>
                                          </p:val>
                                        </p:tav>
                                        <p:tav tm="100000">
                                          <p:val>
                                            <p:strVal val="#ppt_x"/>
                                          </p:val>
                                        </p:tav>
                                      </p:tavLst>
                                    </p:anim>
                                    <p:anim calcmode="lin" valueType="num">
                                      <p:cBhvr additive="base">
                                        <p:cTn id="94" dur="500" fill="hold"/>
                                        <p:tgtEl>
                                          <p:spTgt spid="16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64"/>
                                        </p:tgtEl>
                                        <p:attrNameLst>
                                          <p:attrName>style.visibility</p:attrName>
                                        </p:attrNameLst>
                                      </p:cBhvr>
                                      <p:to>
                                        <p:strVal val="visible"/>
                                      </p:to>
                                    </p:set>
                                    <p:anim calcmode="lin" valueType="num">
                                      <p:cBhvr additive="base">
                                        <p:cTn id="97" dur="500" fill="hold"/>
                                        <p:tgtEl>
                                          <p:spTgt spid="164"/>
                                        </p:tgtEl>
                                        <p:attrNameLst>
                                          <p:attrName>ppt_x</p:attrName>
                                        </p:attrNameLst>
                                      </p:cBhvr>
                                      <p:tavLst>
                                        <p:tav tm="0">
                                          <p:val>
                                            <p:strVal val="#ppt_x"/>
                                          </p:val>
                                        </p:tav>
                                        <p:tav tm="100000">
                                          <p:val>
                                            <p:strVal val="#ppt_x"/>
                                          </p:val>
                                        </p:tav>
                                      </p:tavLst>
                                    </p:anim>
                                    <p:anim calcmode="lin" valueType="num">
                                      <p:cBhvr additive="base">
                                        <p:cTn id="98"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12"/>
                                        </p:tgtEl>
                                        <p:attrNameLst>
                                          <p:attrName>style.visibility</p:attrName>
                                        </p:attrNameLst>
                                      </p:cBhvr>
                                      <p:to>
                                        <p:strVal val="visible"/>
                                      </p:to>
                                    </p:set>
                                    <p:anim calcmode="lin" valueType="num">
                                      <p:cBhvr additive="base">
                                        <p:cTn id="103" dur="500" fill="hold"/>
                                        <p:tgtEl>
                                          <p:spTgt spid="112"/>
                                        </p:tgtEl>
                                        <p:attrNameLst>
                                          <p:attrName>ppt_x</p:attrName>
                                        </p:attrNameLst>
                                      </p:cBhvr>
                                      <p:tavLst>
                                        <p:tav tm="0">
                                          <p:val>
                                            <p:strVal val="#ppt_x"/>
                                          </p:val>
                                        </p:tav>
                                        <p:tav tm="100000">
                                          <p:val>
                                            <p:strVal val="#ppt_x"/>
                                          </p:val>
                                        </p:tav>
                                      </p:tavLst>
                                    </p:anim>
                                    <p:anim calcmode="lin" valueType="num">
                                      <p:cBhvr additive="base">
                                        <p:cTn id="104" dur="500" fill="hold"/>
                                        <p:tgtEl>
                                          <p:spTgt spid="112"/>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107"/>
                                        </p:tgtEl>
                                        <p:attrNameLst>
                                          <p:attrName>style.visibility</p:attrName>
                                        </p:attrNameLst>
                                      </p:cBhvr>
                                      <p:to>
                                        <p:strVal val="visible"/>
                                      </p:to>
                                    </p:set>
                                    <p:anim calcmode="lin" valueType="num">
                                      <p:cBhvr additive="base">
                                        <p:cTn id="107" dur="500" fill="hold"/>
                                        <p:tgtEl>
                                          <p:spTgt spid="107"/>
                                        </p:tgtEl>
                                        <p:attrNameLst>
                                          <p:attrName>ppt_x</p:attrName>
                                        </p:attrNameLst>
                                      </p:cBhvr>
                                      <p:tavLst>
                                        <p:tav tm="0">
                                          <p:val>
                                            <p:strVal val="#ppt_x"/>
                                          </p:val>
                                        </p:tav>
                                        <p:tav tm="100000">
                                          <p:val>
                                            <p:strVal val="#ppt_x"/>
                                          </p:val>
                                        </p:tav>
                                      </p:tavLst>
                                    </p:anim>
                                    <p:anim calcmode="lin" valueType="num">
                                      <p:cBhvr additive="base">
                                        <p:cTn id="10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36"/>
                                        </p:tgtEl>
                                        <p:attrNameLst>
                                          <p:attrName>style.visibility</p:attrName>
                                        </p:attrNameLst>
                                      </p:cBhvr>
                                      <p:to>
                                        <p:strVal val="visible"/>
                                      </p:to>
                                    </p:set>
                                    <p:anim calcmode="lin" valueType="num">
                                      <p:cBhvr additive="base">
                                        <p:cTn id="113" dur="500" fill="hold"/>
                                        <p:tgtEl>
                                          <p:spTgt spid="136"/>
                                        </p:tgtEl>
                                        <p:attrNameLst>
                                          <p:attrName>ppt_x</p:attrName>
                                        </p:attrNameLst>
                                      </p:cBhvr>
                                      <p:tavLst>
                                        <p:tav tm="0">
                                          <p:val>
                                            <p:strVal val="#ppt_x"/>
                                          </p:val>
                                        </p:tav>
                                        <p:tav tm="100000">
                                          <p:val>
                                            <p:strVal val="#ppt_x"/>
                                          </p:val>
                                        </p:tav>
                                      </p:tavLst>
                                    </p:anim>
                                    <p:anim calcmode="lin" valueType="num">
                                      <p:cBhvr additive="base">
                                        <p:cTn id="114" dur="500" fill="hold"/>
                                        <p:tgtEl>
                                          <p:spTgt spid="136"/>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85"/>
                                        </p:tgtEl>
                                        <p:attrNameLst>
                                          <p:attrName>style.visibility</p:attrName>
                                        </p:attrNameLst>
                                      </p:cBhvr>
                                      <p:to>
                                        <p:strVal val="visible"/>
                                      </p:to>
                                    </p:set>
                                    <p:anim calcmode="lin" valueType="num">
                                      <p:cBhvr additive="base">
                                        <p:cTn id="117" dur="500" fill="hold"/>
                                        <p:tgtEl>
                                          <p:spTgt spid="85"/>
                                        </p:tgtEl>
                                        <p:attrNameLst>
                                          <p:attrName>ppt_x</p:attrName>
                                        </p:attrNameLst>
                                      </p:cBhvr>
                                      <p:tavLst>
                                        <p:tav tm="0">
                                          <p:val>
                                            <p:strVal val="#ppt_x"/>
                                          </p:val>
                                        </p:tav>
                                        <p:tav tm="100000">
                                          <p:val>
                                            <p:strVal val="#ppt_x"/>
                                          </p:val>
                                        </p:tav>
                                      </p:tavLst>
                                    </p:anim>
                                    <p:anim calcmode="lin" valueType="num">
                                      <p:cBhvr additive="base">
                                        <p:cTn id="11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131"/>
                                        </p:tgtEl>
                                        <p:attrNameLst>
                                          <p:attrName>style.visibility</p:attrName>
                                        </p:attrNameLst>
                                      </p:cBhvr>
                                      <p:to>
                                        <p:strVal val="visible"/>
                                      </p:to>
                                    </p:set>
                                    <p:anim calcmode="lin" valueType="num">
                                      <p:cBhvr additive="base">
                                        <p:cTn id="123" dur="500" fill="hold"/>
                                        <p:tgtEl>
                                          <p:spTgt spid="131"/>
                                        </p:tgtEl>
                                        <p:attrNameLst>
                                          <p:attrName>ppt_x</p:attrName>
                                        </p:attrNameLst>
                                      </p:cBhvr>
                                      <p:tavLst>
                                        <p:tav tm="0">
                                          <p:val>
                                            <p:strVal val="#ppt_x"/>
                                          </p:val>
                                        </p:tav>
                                        <p:tav tm="100000">
                                          <p:val>
                                            <p:strVal val="#ppt_x"/>
                                          </p:val>
                                        </p:tav>
                                      </p:tavLst>
                                    </p:anim>
                                    <p:anim calcmode="lin" valueType="num">
                                      <p:cBhvr additive="base">
                                        <p:cTn id="124" dur="500" fill="hold"/>
                                        <p:tgtEl>
                                          <p:spTgt spid="131"/>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70"/>
                                        </p:tgtEl>
                                        <p:attrNameLst>
                                          <p:attrName>style.visibility</p:attrName>
                                        </p:attrNameLst>
                                      </p:cBhvr>
                                      <p:to>
                                        <p:strVal val="visible"/>
                                      </p:to>
                                    </p:set>
                                    <p:anim calcmode="lin" valueType="num">
                                      <p:cBhvr additive="base">
                                        <p:cTn id="127" dur="500" fill="hold"/>
                                        <p:tgtEl>
                                          <p:spTgt spid="170"/>
                                        </p:tgtEl>
                                        <p:attrNameLst>
                                          <p:attrName>ppt_x</p:attrName>
                                        </p:attrNameLst>
                                      </p:cBhvr>
                                      <p:tavLst>
                                        <p:tav tm="0">
                                          <p:val>
                                            <p:strVal val="#ppt_x"/>
                                          </p:val>
                                        </p:tav>
                                        <p:tav tm="100000">
                                          <p:val>
                                            <p:strVal val="#ppt_x"/>
                                          </p:val>
                                        </p:tav>
                                      </p:tavLst>
                                    </p:anim>
                                    <p:anim calcmode="lin" valueType="num">
                                      <p:cBhvr additive="base">
                                        <p:cTn id="128"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30"/>
                                        </p:tgtEl>
                                        <p:attrNameLst>
                                          <p:attrName>style.visibility</p:attrName>
                                        </p:attrNameLst>
                                      </p:cBhvr>
                                      <p:to>
                                        <p:strVal val="visible"/>
                                      </p:to>
                                    </p:set>
                                    <p:anim calcmode="lin" valueType="num">
                                      <p:cBhvr additive="base">
                                        <p:cTn id="133" dur="500" fill="hold"/>
                                        <p:tgtEl>
                                          <p:spTgt spid="130"/>
                                        </p:tgtEl>
                                        <p:attrNameLst>
                                          <p:attrName>ppt_x</p:attrName>
                                        </p:attrNameLst>
                                      </p:cBhvr>
                                      <p:tavLst>
                                        <p:tav tm="0">
                                          <p:val>
                                            <p:strVal val="#ppt_x"/>
                                          </p:val>
                                        </p:tav>
                                        <p:tav tm="100000">
                                          <p:val>
                                            <p:strVal val="#ppt_x"/>
                                          </p:val>
                                        </p:tav>
                                      </p:tavLst>
                                    </p:anim>
                                    <p:anim calcmode="lin" valueType="num">
                                      <p:cBhvr additive="base">
                                        <p:cTn id="134" dur="500" fill="hold"/>
                                        <p:tgtEl>
                                          <p:spTgt spid="130"/>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125"/>
                                        </p:tgtEl>
                                        <p:attrNameLst>
                                          <p:attrName>style.visibility</p:attrName>
                                        </p:attrNameLst>
                                      </p:cBhvr>
                                      <p:to>
                                        <p:strVal val="visible"/>
                                      </p:to>
                                    </p:set>
                                    <p:anim calcmode="lin" valueType="num">
                                      <p:cBhvr additive="base">
                                        <p:cTn id="137" dur="500" fill="hold"/>
                                        <p:tgtEl>
                                          <p:spTgt spid="125"/>
                                        </p:tgtEl>
                                        <p:attrNameLst>
                                          <p:attrName>ppt_x</p:attrName>
                                        </p:attrNameLst>
                                      </p:cBhvr>
                                      <p:tavLst>
                                        <p:tav tm="0">
                                          <p:val>
                                            <p:strVal val="#ppt_x"/>
                                          </p:val>
                                        </p:tav>
                                        <p:tav tm="100000">
                                          <p:val>
                                            <p:strVal val="#ppt_x"/>
                                          </p:val>
                                        </p:tav>
                                      </p:tavLst>
                                    </p:anim>
                                    <p:anim calcmode="lin" valueType="num">
                                      <p:cBhvr additive="base">
                                        <p:cTn id="138"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171"/>
                                        </p:tgtEl>
                                        <p:attrNameLst>
                                          <p:attrName>style.visibility</p:attrName>
                                        </p:attrNameLst>
                                      </p:cBhvr>
                                      <p:to>
                                        <p:strVal val="visible"/>
                                      </p:to>
                                    </p:set>
                                    <p:anim calcmode="lin" valueType="num">
                                      <p:cBhvr additive="base">
                                        <p:cTn id="143" dur="500" fill="hold"/>
                                        <p:tgtEl>
                                          <p:spTgt spid="171"/>
                                        </p:tgtEl>
                                        <p:attrNameLst>
                                          <p:attrName>ppt_x</p:attrName>
                                        </p:attrNameLst>
                                      </p:cBhvr>
                                      <p:tavLst>
                                        <p:tav tm="0">
                                          <p:val>
                                            <p:strVal val="#ppt_x"/>
                                          </p:val>
                                        </p:tav>
                                        <p:tav tm="100000">
                                          <p:val>
                                            <p:strVal val="#ppt_x"/>
                                          </p:val>
                                        </p:tav>
                                      </p:tavLst>
                                    </p:anim>
                                    <p:anim calcmode="lin" valueType="num">
                                      <p:cBhvr additive="base">
                                        <p:cTn id="144" dur="500" fill="hold"/>
                                        <p:tgtEl>
                                          <p:spTgt spid="171"/>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159"/>
                                        </p:tgtEl>
                                        <p:attrNameLst>
                                          <p:attrName>style.visibility</p:attrName>
                                        </p:attrNameLst>
                                      </p:cBhvr>
                                      <p:to>
                                        <p:strVal val="visible"/>
                                      </p:to>
                                    </p:set>
                                    <p:anim calcmode="lin" valueType="num">
                                      <p:cBhvr additive="base">
                                        <p:cTn id="147" dur="500" fill="hold"/>
                                        <p:tgtEl>
                                          <p:spTgt spid="159"/>
                                        </p:tgtEl>
                                        <p:attrNameLst>
                                          <p:attrName>ppt_x</p:attrName>
                                        </p:attrNameLst>
                                      </p:cBhvr>
                                      <p:tavLst>
                                        <p:tav tm="0">
                                          <p:val>
                                            <p:strVal val="#ppt_x"/>
                                          </p:val>
                                        </p:tav>
                                        <p:tav tm="100000">
                                          <p:val>
                                            <p:strVal val="#ppt_x"/>
                                          </p:val>
                                        </p:tav>
                                      </p:tavLst>
                                    </p:anim>
                                    <p:anim calcmode="lin" valueType="num">
                                      <p:cBhvr additive="base">
                                        <p:cTn id="14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12" grpId="0"/>
      <p:bldP spid="118" grpId="0"/>
      <p:bldP spid="124" grpId="0"/>
      <p:bldP spid="130" grpId="0"/>
      <p:bldP spid="136" grpId="0"/>
      <p:bldP spid="143" grpId="0"/>
      <p:bldP spid="144" grpId="0"/>
      <p:bldP spid="155" grpId="0"/>
      <p:bldP spid="156" grpId="0"/>
      <p:bldP spid="157" grpId="0"/>
      <p:bldP spid="158" grpId="0"/>
      <p:bldP spid="169" grpId="0"/>
      <p:bldP spid="170" grpId="0"/>
      <p:bldP spid="17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3" name="Thiết kế không tên (2)">
            <a:hlinkClick r:id="" action="ppaction://media"/>
            <a:extLst>
              <a:ext uri="{FF2B5EF4-FFF2-40B4-BE49-F238E27FC236}">
                <a16:creationId xmlns:a16="http://schemas.microsoft.com/office/drawing/2014/main" id="{65ABC253-A4AD-49CA-899C-F5EDBA4E97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2" name="TextBox 2"/>
          <p:cNvSpPr txBox="1"/>
          <p:nvPr/>
        </p:nvSpPr>
        <p:spPr>
          <a:xfrm>
            <a:off x="2468967" y="7942078"/>
            <a:ext cx="13350066" cy="1098889"/>
          </a:xfrm>
          <a:prstGeom prst="rect">
            <a:avLst/>
          </a:prstGeom>
        </p:spPr>
        <p:txBody>
          <a:bodyPr lIns="0" tIns="0" rIns="0" bIns="0" rtlCol="0" anchor="t">
            <a:spAutoFit/>
          </a:bodyPr>
          <a:lstStyle/>
          <a:p>
            <a:pPr algn="ctr">
              <a:lnSpc>
                <a:spcPts val="8255"/>
              </a:lnSpc>
            </a:pPr>
            <a:r>
              <a:rPr lang="en-US" sz="7862" b="1" dirty="0">
                <a:solidFill>
                  <a:srgbClr val="F7B4A7"/>
                </a:solidFill>
                <a:latin typeface="Arial" panose="020B0604020202020204" pitchFamily="34" charset="0"/>
                <a:cs typeface="Arial" panose="020B0604020202020204" pitchFamily="34" charset="0"/>
              </a:rPr>
              <a:t>5. SẢN PHẨM HOÀN HIỆN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6" name="Thiết kế không tên (3)">
            <a:hlinkClick r:id="" action="ppaction://media"/>
            <a:extLst>
              <a:ext uri="{FF2B5EF4-FFF2-40B4-BE49-F238E27FC236}">
                <a16:creationId xmlns:a16="http://schemas.microsoft.com/office/drawing/2014/main" id="{9900045B-B0BA-450B-9ABE-66E577CCCA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5" name="TextBox 5"/>
          <p:cNvSpPr txBox="1"/>
          <p:nvPr/>
        </p:nvSpPr>
        <p:spPr>
          <a:xfrm>
            <a:off x="4899443" y="7943850"/>
            <a:ext cx="8489114" cy="1314450"/>
          </a:xfrm>
          <a:prstGeom prst="rect">
            <a:avLst/>
          </a:prstGeom>
        </p:spPr>
        <p:txBody>
          <a:bodyPr lIns="0" tIns="0" rIns="0" bIns="0" rtlCol="0" anchor="t">
            <a:spAutoFit/>
          </a:bodyPr>
          <a:lstStyle/>
          <a:p>
            <a:pPr>
              <a:lnSpc>
                <a:spcPts val="10200"/>
              </a:lnSpc>
            </a:pPr>
            <a:r>
              <a:rPr lang="en-US" sz="8500" b="1" dirty="0">
                <a:solidFill>
                  <a:srgbClr val="F7B4A7"/>
                </a:solidFill>
                <a:latin typeface="Arial" panose="020B0604020202020204" pitchFamily="34" charset="0"/>
                <a:cs typeface="Arial" panose="020B0604020202020204" pitchFamily="34" charset="0"/>
              </a:rPr>
              <a:t>   KẾT LUẬN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51762" y="1107504"/>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0793" y="4342477"/>
            <a:ext cx="4618653" cy="4114800"/>
          </a:xfrm>
          <a:prstGeom prst="rect">
            <a:avLst/>
          </a:prstGeom>
        </p:spPr>
      </p:pic>
      <p:grpSp>
        <p:nvGrpSpPr>
          <p:cNvPr id="4" name="Group 4"/>
          <p:cNvGrpSpPr/>
          <p:nvPr/>
        </p:nvGrpSpPr>
        <p:grpSpPr>
          <a:xfrm>
            <a:off x="7837922" y="1460586"/>
            <a:ext cx="9421378" cy="7440340"/>
            <a:chOff x="0" y="-99060"/>
            <a:chExt cx="12561837" cy="9920453"/>
          </a:xfrm>
        </p:grpSpPr>
        <p:sp>
          <p:nvSpPr>
            <p:cNvPr id="5" name="TextBox 5"/>
            <p:cNvSpPr txBox="1"/>
            <p:nvPr/>
          </p:nvSpPr>
          <p:spPr>
            <a:xfrm>
              <a:off x="0" y="2359008"/>
              <a:ext cx="12380964" cy="7462385"/>
            </a:xfrm>
            <a:prstGeom prst="rect">
              <a:avLst/>
            </a:prstGeom>
          </p:spPr>
          <p:txBody>
            <a:bodyPr lIns="0" tIns="0" rIns="0" bIns="0" rtlCol="0" anchor="t">
              <a:spAutoFit/>
            </a:bodyPr>
            <a:lstStyle/>
            <a:p>
              <a:pPr>
                <a:lnSpc>
                  <a:spcPts val="3955"/>
                </a:lnSpc>
              </a:pPr>
              <a:r>
                <a:rPr lang="en-US" sz="2825" dirty="0">
                  <a:solidFill>
                    <a:srgbClr val="2B4B82"/>
                  </a:solidFill>
                  <a:latin typeface="Josefin Sans Regular"/>
                </a:rPr>
                <a:t>Sau </a:t>
              </a:r>
              <a:r>
                <a:rPr lang="en-US" sz="2825" dirty="0" err="1">
                  <a:solidFill>
                    <a:srgbClr val="2B4B82"/>
                  </a:solidFill>
                  <a:latin typeface="Josefin Sans Regular"/>
                </a:rPr>
                <a:t>một</a:t>
              </a:r>
              <a:r>
                <a:rPr lang="en-US" sz="2825" dirty="0">
                  <a:solidFill>
                    <a:srgbClr val="2B4B82"/>
                  </a:solidFill>
                  <a:latin typeface="Josefin Sans Regular"/>
                </a:rPr>
                <a:t> </a:t>
              </a:r>
              <a:r>
                <a:rPr lang="en-US" sz="2825" dirty="0" err="1">
                  <a:solidFill>
                    <a:srgbClr val="2B4B82"/>
                  </a:solidFill>
                  <a:latin typeface="Josefin Sans Regular"/>
                </a:rPr>
                <a:t>thời</a:t>
              </a:r>
              <a:r>
                <a:rPr lang="en-US" sz="2825" dirty="0">
                  <a:solidFill>
                    <a:srgbClr val="2B4B82"/>
                  </a:solidFill>
                  <a:latin typeface="Josefin Sans Regular"/>
                </a:rPr>
                <a:t> </a:t>
              </a:r>
              <a:r>
                <a:rPr lang="en-US" sz="2825" dirty="0" err="1">
                  <a:solidFill>
                    <a:srgbClr val="2B4B82"/>
                  </a:solidFill>
                  <a:latin typeface="Josefin Sans Regular"/>
                </a:rPr>
                <a:t>gian</a:t>
              </a:r>
              <a:r>
                <a:rPr lang="en-US" sz="2825" dirty="0">
                  <a:solidFill>
                    <a:srgbClr val="2B4B82"/>
                  </a:solidFill>
                  <a:latin typeface="Josefin Sans Regular"/>
                </a:rPr>
                <a:t> </a:t>
              </a:r>
              <a:r>
                <a:rPr lang="en-US" sz="2825" dirty="0" err="1">
                  <a:solidFill>
                    <a:srgbClr val="2B4B82"/>
                  </a:solidFill>
                  <a:latin typeface="Josefin Sans Regular"/>
                </a:rPr>
                <a:t>thực</a:t>
              </a:r>
              <a:r>
                <a:rPr lang="en-US" sz="2825" dirty="0">
                  <a:solidFill>
                    <a:srgbClr val="2B4B82"/>
                  </a:solidFill>
                  <a:latin typeface="Josefin Sans Regular"/>
                </a:rPr>
                <a:t> </a:t>
              </a:r>
              <a:r>
                <a:rPr lang="en-US" sz="2825" dirty="0" err="1">
                  <a:solidFill>
                    <a:srgbClr val="2B4B82"/>
                  </a:solidFill>
                  <a:latin typeface="Josefin Sans Regular"/>
                </a:rPr>
                <a:t>hiện</a:t>
              </a:r>
              <a:r>
                <a:rPr lang="en-US" sz="2825" dirty="0">
                  <a:solidFill>
                    <a:srgbClr val="2B4B82"/>
                  </a:solidFill>
                  <a:latin typeface="Josefin Sans Regular"/>
                </a:rPr>
                <a:t> </a:t>
              </a:r>
              <a:r>
                <a:rPr lang="en-US" sz="2825" dirty="0" err="1">
                  <a:solidFill>
                    <a:srgbClr val="2B4B82"/>
                  </a:solidFill>
                  <a:latin typeface="Josefin Sans Regular"/>
                </a:rPr>
                <a:t>đề</a:t>
              </a:r>
              <a:r>
                <a:rPr lang="en-US" sz="2825" dirty="0">
                  <a:solidFill>
                    <a:srgbClr val="2B4B82"/>
                  </a:solidFill>
                  <a:latin typeface="Josefin Sans Regular"/>
                </a:rPr>
                <a:t> </a:t>
              </a:r>
              <a:r>
                <a:rPr lang="en-US" sz="2825" dirty="0" err="1">
                  <a:solidFill>
                    <a:srgbClr val="2B4B82"/>
                  </a:solidFill>
                  <a:latin typeface="Josefin Sans Regular"/>
                </a:rPr>
                <a:t>tài</a:t>
              </a:r>
              <a:r>
                <a:rPr lang="en-US" sz="2825" dirty="0">
                  <a:solidFill>
                    <a:srgbClr val="2B4B82"/>
                  </a:solidFill>
                  <a:latin typeface="Josefin Sans Regular"/>
                </a:rPr>
                <a:t> </a:t>
              </a:r>
              <a:r>
                <a:rPr lang="en-US" sz="2825" dirty="0" err="1">
                  <a:solidFill>
                    <a:srgbClr val="2B4B82"/>
                  </a:solidFill>
                  <a:latin typeface="Josefin Sans Regular"/>
                </a:rPr>
                <a:t>này</a:t>
              </a:r>
              <a:r>
                <a:rPr lang="en-US" sz="2825" dirty="0">
                  <a:solidFill>
                    <a:srgbClr val="2B4B82"/>
                  </a:solidFill>
                  <a:latin typeface="Josefin Sans Regular"/>
                </a:rPr>
                <a:t>, </a:t>
              </a:r>
              <a:r>
                <a:rPr lang="en-US" sz="2825" dirty="0" err="1">
                  <a:solidFill>
                    <a:srgbClr val="2B4B82"/>
                  </a:solidFill>
                  <a:latin typeface="Josefin Sans Regular"/>
                </a:rPr>
                <a:t>cùng</a:t>
              </a:r>
              <a:r>
                <a:rPr lang="en-US" sz="2825" dirty="0">
                  <a:solidFill>
                    <a:srgbClr val="2B4B82"/>
                  </a:solidFill>
                  <a:latin typeface="Josefin Sans Regular"/>
                </a:rPr>
                <a:t> </a:t>
              </a:r>
              <a:r>
                <a:rPr lang="en-US" sz="2825" dirty="0" err="1">
                  <a:solidFill>
                    <a:srgbClr val="2B4B82"/>
                  </a:solidFill>
                  <a:latin typeface="Josefin Sans Regular"/>
                </a:rPr>
                <a:t>với</a:t>
              </a:r>
              <a:r>
                <a:rPr lang="en-US" sz="2825" dirty="0">
                  <a:solidFill>
                    <a:srgbClr val="2B4B82"/>
                  </a:solidFill>
                  <a:latin typeface="Josefin Sans Regular"/>
                </a:rPr>
                <a:t> </a:t>
              </a:r>
              <a:r>
                <a:rPr lang="en-US" sz="2825" dirty="0" err="1">
                  <a:solidFill>
                    <a:srgbClr val="2B4B82"/>
                  </a:solidFill>
                  <a:latin typeface="Josefin Sans Regular"/>
                </a:rPr>
                <a:t>sự</a:t>
              </a:r>
              <a:r>
                <a:rPr lang="en-US" sz="2825" dirty="0">
                  <a:solidFill>
                    <a:srgbClr val="2B4B82"/>
                  </a:solidFill>
                  <a:latin typeface="Josefin Sans Regular"/>
                </a:rPr>
                <a:t> </a:t>
              </a:r>
              <a:r>
                <a:rPr lang="en-US" sz="2825" dirty="0" err="1">
                  <a:solidFill>
                    <a:srgbClr val="2B4B82"/>
                  </a:solidFill>
                  <a:latin typeface="Josefin Sans Regular"/>
                </a:rPr>
                <a:t>hướng</a:t>
              </a:r>
              <a:r>
                <a:rPr lang="en-US" sz="2825" dirty="0">
                  <a:solidFill>
                    <a:srgbClr val="2B4B82"/>
                  </a:solidFill>
                  <a:latin typeface="Josefin Sans Regular"/>
                </a:rPr>
                <a:t> </a:t>
              </a:r>
              <a:r>
                <a:rPr lang="en-US" sz="2825" dirty="0" err="1">
                  <a:solidFill>
                    <a:srgbClr val="2B4B82"/>
                  </a:solidFill>
                  <a:latin typeface="Josefin Sans Regular"/>
                </a:rPr>
                <a:t>dẫn</a:t>
              </a:r>
              <a:r>
                <a:rPr lang="en-US" sz="2825" dirty="0">
                  <a:solidFill>
                    <a:srgbClr val="2B4B82"/>
                  </a:solidFill>
                  <a:latin typeface="Josefin Sans Regular"/>
                </a:rPr>
                <a:t> </a:t>
              </a:r>
              <a:r>
                <a:rPr lang="en-US" sz="2825" dirty="0" err="1">
                  <a:solidFill>
                    <a:srgbClr val="2B4B82"/>
                  </a:solidFill>
                  <a:latin typeface="Josefin Sans Regular"/>
                </a:rPr>
                <a:t>giảng</a:t>
              </a:r>
              <a:r>
                <a:rPr lang="en-US" sz="2825" dirty="0">
                  <a:solidFill>
                    <a:srgbClr val="2B4B82"/>
                  </a:solidFill>
                  <a:latin typeface="Josefin Sans Regular"/>
                </a:rPr>
                <a:t> </a:t>
              </a:r>
              <a:r>
                <a:rPr lang="en-US" sz="2825" dirty="0" err="1">
                  <a:solidFill>
                    <a:srgbClr val="2B4B82"/>
                  </a:solidFill>
                  <a:latin typeface="Josefin Sans Regular"/>
                </a:rPr>
                <a:t>viên</a:t>
              </a:r>
              <a:r>
                <a:rPr lang="en-US" sz="2825" dirty="0">
                  <a:solidFill>
                    <a:srgbClr val="2B4B82"/>
                  </a:solidFill>
                  <a:latin typeface="Josefin Sans Regular"/>
                </a:rPr>
                <a:t> </a:t>
              </a:r>
              <a:r>
                <a:rPr lang="en-US" sz="2825" dirty="0" err="1">
                  <a:solidFill>
                    <a:srgbClr val="2B4B82"/>
                  </a:solidFill>
                  <a:latin typeface="Josefin Sans Regular"/>
                </a:rPr>
                <a:t>chúng</a:t>
              </a:r>
              <a:r>
                <a:rPr lang="en-US" sz="2825" dirty="0">
                  <a:solidFill>
                    <a:srgbClr val="2B4B82"/>
                  </a:solidFill>
                  <a:latin typeface="Josefin Sans Regular"/>
                </a:rPr>
                <a:t> </a:t>
              </a:r>
              <a:r>
                <a:rPr lang="en-US" sz="2825" dirty="0" err="1">
                  <a:solidFill>
                    <a:srgbClr val="2B4B82"/>
                  </a:solidFill>
                  <a:latin typeface="Josefin Sans Regular"/>
                </a:rPr>
                <a:t>em</a:t>
              </a:r>
              <a:r>
                <a:rPr lang="en-US" sz="2825" dirty="0">
                  <a:solidFill>
                    <a:srgbClr val="2B4B82"/>
                  </a:solidFill>
                  <a:latin typeface="Josefin Sans Regular"/>
                </a:rPr>
                <a:t> </a:t>
              </a:r>
              <a:r>
                <a:rPr lang="en-US" sz="2825" dirty="0" err="1">
                  <a:solidFill>
                    <a:srgbClr val="2B4B82"/>
                  </a:solidFill>
                  <a:latin typeface="Josefin Sans Regular"/>
                </a:rPr>
                <a:t>đã</a:t>
              </a:r>
              <a:r>
                <a:rPr lang="en-US" sz="2825" dirty="0">
                  <a:solidFill>
                    <a:srgbClr val="2B4B82"/>
                  </a:solidFill>
                  <a:latin typeface="Josefin Sans Regular"/>
                </a:rPr>
                <a:t> </a:t>
              </a:r>
              <a:r>
                <a:rPr lang="en-US" sz="2825" dirty="0" err="1">
                  <a:solidFill>
                    <a:srgbClr val="2B4B82"/>
                  </a:solidFill>
                  <a:latin typeface="Josefin Sans Regular"/>
                </a:rPr>
                <a:t>hiểu</a:t>
              </a:r>
              <a:r>
                <a:rPr lang="en-US" sz="2825" dirty="0">
                  <a:solidFill>
                    <a:srgbClr val="2B4B82"/>
                  </a:solidFill>
                  <a:latin typeface="Josefin Sans Regular"/>
                </a:rPr>
                <a:t> </a:t>
              </a:r>
              <a:r>
                <a:rPr lang="en-US" sz="2825" dirty="0" err="1">
                  <a:solidFill>
                    <a:srgbClr val="2B4B82"/>
                  </a:solidFill>
                  <a:latin typeface="Josefin Sans Regular"/>
                </a:rPr>
                <a:t>được</a:t>
              </a:r>
              <a:r>
                <a:rPr lang="en-US" sz="2825" dirty="0">
                  <a:solidFill>
                    <a:srgbClr val="2B4B82"/>
                  </a:solidFill>
                  <a:latin typeface="Josefin Sans Regular"/>
                </a:rPr>
                <a:t> </a:t>
              </a:r>
              <a:r>
                <a:rPr lang="en-US" sz="2825" dirty="0" err="1">
                  <a:solidFill>
                    <a:srgbClr val="2B4B82"/>
                  </a:solidFill>
                  <a:latin typeface="Josefin Sans Regular"/>
                </a:rPr>
                <a:t>phần</a:t>
              </a:r>
              <a:r>
                <a:rPr lang="en-US" sz="2825" dirty="0">
                  <a:solidFill>
                    <a:srgbClr val="2B4B82"/>
                  </a:solidFill>
                  <a:latin typeface="Josefin Sans Regular"/>
                </a:rPr>
                <a:t> </a:t>
              </a:r>
              <a:r>
                <a:rPr lang="en-US" sz="2825" dirty="0" err="1">
                  <a:solidFill>
                    <a:srgbClr val="2B4B82"/>
                  </a:solidFill>
                  <a:latin typeface="Josefin Sans Regular"/>
                </a:rPr>
                <a:t>nào</a:t>
              </a:r>
              <a:r>
                <a:rPr lang="en-US" sz="2825" dirty="0">
                  <a:solidFill>
                    <a:srgbClr val="2B4B82"/>
                  </a:solidFill>
                  <a:latin typeface="Josefin Sans Regular"/>
                </a:rPr>
                <a:t> </a:t>
              </a:r>
              <a:r>
                <a:rPr lang="en-US" sz="2825" dirty="0" err="1">
                  <a:solidFill>
                    <a:srgbClr val="2B4B82"/>
                  </a:solidFill>
                  <a:latin typeface="Josefin Sans Regular"/>
                </a:rPr>
                <a:t>về</a:t>
              </a:r>
              <a:r>
                <a:rPr lang="en-US" sz="2825" dirty="0">
                  <a:solidFill>
                    <a:srgbClr val="2B4B82"/>
                  </a:solidFill>
                  <a:latin typeface="Josefin Sans Regular"/>
                </a:rPr>
                <a:t> </a:t>
              </a:r>
              <a:r>
                <a:rPr lang="en-US" sz="2825" dirty="0" err="1">
                  <a:solidFill>
                    <a:srgbClr val="2B4B82"/>
                  </a:solidFill>
                  <a:latin typeface="Josefin Sans Regular"/>
                </a:rPr>
                <a:t>mua</a:t>
              </a:r>
              <a:r>
                <a:rPr lang="en-US" sz="2825" dirty="0">
                  <a:solidFill>
                    <a:srgbClr val="2B4B82"/>
                  </a:solidFill>
                  <a:latin typeface="Josefin Sans Regular"/>
                </a:rPr>
                <a:t> </a:t>
              </a:r>
              <a:r>
                <a:rPr lang="en-US" sz="2825" dirty="0" err="1">
                  <a:solidFill>
                    <a:srgbClr val="2B4B82"/>
                  </a:solidFill>
                  <a:latin typeface="Josefin Sans Regular"/>
                </a:rPr>
                <a:t>bán</a:t>
              </a:r>
              <a:r>
                <a:rPr lang="en-US" sz="2825" dirty="0">
                  <a:solidFill>
                    <a:srgbClr val="2B4B82"/>
                  </a:solidFill>
                  <a:latin typeface="Josefin Sans Regular"/>
                </a:rPr>
                <a:t> </a:t>
              </a:r>
              <a:r>
                <a:rPr lang="en-US" sz="2825" dirty="0" err="1">
                  <a:solidFill>
                    <a:srgbClr val="2B4B82"/>
                  </a:solidFill>
                  <a:latin typeface="Josefin Sans Regular"/>
                </a:rPr>
                <a:t>giày</a:t>
              </a:r>
              <a:r>
                <a:rPr lang="en-US" sz="2825" dirty="0">
                  <a:solidFill>
                    <a:srgbClr val="2B4B82"/>
                  </a:solidFill>
                  <a:latin typeface="Josefin Sans Regular"/>
                </a:rPr>
                <a:t> qua </a:t>
              </a:r>
              <a:r>
                <a:rPr lang="en-US" sz="2825" dirty="0" err="1">
                  <a:solidFill>
                    <a:srgbClr val="2B4B82"/>
                  </a:solidFill>
                  <a:latin typeface="Josefin Sans Regular"/>
                </a:rPr>
                <a:t>mạng</a:t>
              </a:r>
              <a:r>
                <a:rPr lang="en-US" sz="2825" dirty="0">
                  <a:solidFill>
                    <a:srgbClr val="2B4B82"/>
                  </a:solidFill>
                  <a:latin typeface="Josefin Sans Regular"/>
                </a:rPr>
                <a:t> </a:t>
              </a:r>
              <a:r>
                <a:rPr lang="en-US" sz="2825" dirty="0" err="1">
                  <a:solidFill>
                    <a:srgbClr val="2B4B82"/>
                  </a:solidFill>
                  <a:latin typeface="Josefin Sans Regular"/>
                </a:rPr>
                <a:t>và</a:t>
              </a:r>
              <a:r>
                <a:rPr lang="en-US" sz="2825" dirty="0">
                  <a:solidFill>
                    <a:srgbClr val="2B4B82"/>
                  </a:solidFill>
                  <a:latin typeface="Josefin Sans Regular"/>
                </a:rPr>
                <a:t> </a:t>
              </a:r>
              <a:r>
                <a:rPr lang="en-US" sz="2825" dirty="0" err="1">
                  <a:solidFill>
                    <a:srgbClr val="2B4B82"/>
                  </a:solidFill>
                  <a:latin typeface="Josefin Sans Regular"/>
                </a:rPr>
                <a:t>việc</a:t>
              </a:r>
              <a:r>
                <a:rPr lang="en-US" sz="2825" dirty="0">
                  <a:solidFill>
                    <a:srgbClr val="2B4B82"/>
                  </a:solidFill>
                  <a:latin typeface="Josefin Sans Regular"/>
                </a:rPr>
                <a:t> </a:t>
              </a:r>
              <a:r>
                <a:rPr lang="en-US" sz="2825" dirty="0" err="1">
                  <a:solidFill>
                    <a:srgbClr val="2B4B82"/>
                  </a:solidFill>
                  <a:latin typeface="Josefin Sans Regular"/>
                </a:rPr>
                <a:t>thiết</a:t>
              </a:r>
              <a:r>
                <a:rPr lang="en-US" sz="2825" dirty="0">
                  <a:solidFill>
                    <a:srgbClr val="2B4B82"/>
                  </a:solidFill>
                  <a:latin typeface="Josefin Sans Regular"/>
                </a:rPr>
                <a:t> </a:t>
              </a:r>
              <a:r>
                <a:rPr lang="en-US" sz="2825" dirty="0" err="1">
                  <a:solidFill>
                    <a:srgbClr val="2B4B82"/>
                  </a:solidFill>
                  <a:latin typeface="Josefin Sans Regular"/>
                </a:rPr>
                <a:t>kế</a:t>
              </a:r>
              <a:r>
                <a:rPr lang="en-US" sz="2825" dirty="0">
                  <a:solidFill>
                    <a:srgbClr val="2B4B82"/>
                  </a:solidFill>
                  <a:latin typeface="Josefin Sans Regular"/>
                </a:rPr>
                <a:t> </a:t>
              </a:r>
              <a:r>
                <a:rPr lang="en-US" sz="2825" dirty="0" err="1">
                  <a:solidFill>
                    <a:srgbClr val="2B4B82"/>
                  </a:solidFill>
                  <a:latin typeface="Josefin Sans Regular"/>
                </a:rPr>
                <a:t>và</a:t>
              </a:r>
              <a:r>
                <a:rPr lang="en-US" sz="2825" dirty="0">
                  <a:solidFill>
                    <a:srgbClr val="2B4B82"/>
                  </a:solidFill>
                  <a:latin typeface="Josefin Sans Regular"/>
                </a:rPr>
                <a:t> </a:t>
              </a:r>
              <a:r>
                <a:rPr lang="en-US" sz="2825" dirty="0" err="1">
                  <a:solidFill>
                    <a:srgbClr val="2B4B82"/>
                  </a:solidFill>
                  <a:latin typeface="Josefin Sans Regular"/>
                </a:rPr>
                <a:t>lập</a:t>
              </a:r>
              <a:r>
                <a:rPr lang="en-US" sz="2825" dirty="0">
                  <a:solidFill>
                    <a:srgbClr val="2B4B82"/>
                  </a:solidFill>
                  <a:latin typeface="Josefin Sans Regular"/>
                </a:rPr>
                <a:t> </a:t>
              </a:r>
              <a:r>
                <a:rPr lang="en-US" sz="2825" dirty="0" err="1">
                  <a:solidFill>
                    <a:srgbClr val="2B4B82"/>
                  </a:solidFill>
                  <a:latin typeface="Josefin Sans Regular"/>
                </a:rPr>
                <a:t>trình</a:t>
              </a:r>
              <a:r>
                <a:rPr lang="en-US" sz="2825" dirty="0">
                  <a:solidFill>
                    <a:srgbClr val="2B4B82"/>
                  </a:solidFill>
                  <a:latin typeface="Josefin Sans Regular"/>
                </a:rPr>
                <a:t> website.</a:t>
              </a:r>
              <a:r>
                <a:rPr lang="en-US" sz="2825" dirty="0">
                  <a:solidFill>
                    <a:srgbClr val="2B4B82"/>
                  </a:solidFill>
                  <a:latin typeface="Arimo"/>
                </a:rPr>
                <a:t> </a:t>
              </a:r>
            </a:p>
            <a:p>
              <a:pPr>
                <a:lnSpc>
                  <a:spcPts val="3955"/>
                </a:lnSpc>
              </a:pPr>
              <a:r>
                <a:rPr lang="en-US" sz="2825" dirty="0" err="1">
                  <a:solidFill>
                    <a:srgbClr val="2B4B82"/>
                  </a:solidFill>
                  <a:latin typeface="Josefin Sans Regular" panose="020B0604020202020204" charset="0"/>
                </a:rPr>
                <a:t>Mặc</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dù</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chúng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em</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muốn</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làm</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cho</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chương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trình</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này</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tối</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ưu</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và</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khả</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thi</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hơn</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nữa</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nhưng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trình</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độ</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của</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chúng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em</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còn</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hạn</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chế</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nên</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không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thể</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không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tránh</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được</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những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sai</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thiếu</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sót</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mong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thầy</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thông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cảm</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Rất</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mong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được</a:t>
              </a:r>
              <a:r>
                <a:rPr lang="en-US" sz="2825" dirty="0">
                  <a:solidFill>
                    <a:srgbClr val="2B4B82"/>
                  </a:solidFill>
                  <a:latin typeface="Josefin Sans Regular" panose="020B0604020202020204" charset="0"/>
                </a:rPr>
                <a:t> ý </a:t>
              </a:r>
              <a:r>
                <a:rPr lang="en-US" sz="2825" dirty="0" err="1">
                  <a:solidFill>
                    <a:srgbClr val="2B4B82"/>
                  </a:solidFill>
                  <a:latin typeface="Josefin Sans Regular" panose="020B0604020202020204" charset="0"/>
                </a:rPr>
                <a:t>kiến</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đóng</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góp</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bổ</a:t>
              </a:r>
              <a:r>
                <a:rPr lang="en-US" sz="2825" dirty="0">
                  <a:solidFill>
                    <a:srgbClr val="2B4B82"/>
                  </a:solidFill>
                  <a:latin typeface="Josefin Sans Regular" panose="020B0604020202020204" charset="0"/>
                </a:rPr>
                <a:t> sung </a:t>
              </a:r>
              <a:r>
                <a:rPr lang="en-US" sz="2825" dirty="0" err="1">
                  <a:solidFill>
                    <a:srgbClr val="2B4B82"/>
                  </a:solidFill>
                  <a:latin typeface="Josefin Sans Regular" panose="020B0604020202020204" charset="0"/>
                </a:rPr>
                <a:t>từ</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thầy</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và</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các</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bạn</a:t>
              </a:r>
              <a:r>
                <a:rPr lang="en-US" sz="2825" dirty="0">
                  <a:solidFill>
                    <a:srgbClr val="2B4B82"/>
                  </a:solidFill>
                  <a:latin typeface="Josefin Sans Regular" panose="020B0604020202020204" charset="0"/>
                </a:rPr>
                <a:t>.</a:t>
              </a:r>
            </a:p>
            <a:p>
              <a:pPr>
                <a:lnSpc>
                  <a:spcPts val="3955"/>
                </a:lnSpc>
              </a:pPr>
              <a:r>
                <a:rPr lang="en-US" sz="2825" dirty="0" err="1">
                  <a:solidFill>
                    <a:srgbClr val="2B4B82"/>
                  </a:solidFill>
                  <a:latin typeface="Josefin Sans Regular" panose="020B0604020202020204" charset="0"/>
                </a:rPr>
                <a:t>Nhóm</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em</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xin</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chân</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thành</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cảm</a:t>
              </a:r>
              <a:r>
                <a:rPr lang="en-US" sz="2825" dirty="0">
                  <a:solidFill>
                    <a:srgbClr val="2B4B82"/>
                  </a:solidFill>
                  <a:latin typeface="Josefin Sans Regular" panose="020B0604020202020204" charset="0"/>
                </a:rPr>
                <a:t> </a:t>
              </a:r>
              <a:r>
                <a:rPr lang="en-US" sz="2825" dirty="0" err="1">
                  <a:solidFill>
                    <a:srgbClr val="2B4B82"/>
                  </a:solidFill>
                  <a:latin typeface="Josefin Sans Regular" panose="020B0604020202020204" charset="0"/>
                </a:rPr>
                <a:t>ơn</a:t>
              </a:r>
              <a:r>
                <a:rPr lang="en-US" sz="2825" dirty="0">
                  <a:solidFill>
                    <a:srgbClr val="2B4B82"/>
                  </a:solidFill>
                  <a:latin typeface="Josefin Sans Regular" panose="020B0604020202020204" charset="0"/>
                </a:rPr>
                <a:t>.</a:t>
              </a:r>
            </a:p>
            <a:p>
              <a:pPr>
                <a:lnSpc>
                  <a:spcPts val="3954"/>
                </a:lnSpc>
              </a:pPr>
              <a:endParaRPr lang="en-US" sz="2825" dirty="0">
                <a:solidFill>
                  <a:srgbClr val="2B4B82"/>
                </a:solidFill>
                <a:latin typeface="Arimo"/>
              </a:endParaRPr>
            </a:p>
          </p:txBody>
        </p:sp>
        <p:sp>
          <p:nvSpPr>
            <p:cNvPr id="6" name="TextBox 6"/>
            <p:cNvSpPr txBox="1"/>
            <p:nvPr/>
          </p:nvSpPr>
          <p:spPr>
            <a:xfrm>
              <a:off x="180873" y="-99060"/>
              <a:ext cx="12380964" cy="1060450"/>
            </a:xfrm>
            <a:prstGeom prst="rect">
              <a:avLst/>
            </a:prstGeom>
          </p:spPr>
          <p:txBody>
            <a:bodyPr lIns="0" tIns="0" rIns="0" bIns="0" rtlCol="0" anchor="t">
              <a:spAutoFit/>
            </a:bodyPr>
            <a:lstStyle/>
            <a:p>
              <a:pPr algn="ctr">
                <a:lnSpc>
                  <a:spcPts val="6719"/>
                </a:lnSpc>
              </a:pPr>
              <a:r>
                <a:rPr lang="en-US" sz="4800" b="1" dirty="0">
                  <a:solidFill>
                    <a:srgbClr val="2B4B82"/>
                  </a:solidFill>
                  <a:latin typeface="Arial" panose="020B0604020202020204" pitchFamily="34" charset="0"/>
                  <a:cs typeface="Arial" panose="020B0604020202020204" pitchFamily="34" charset="0"/>
                </a:rPr>
                <a:t>KẾT LUẬN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46108" y="2697689"/>
            <a:ext cx="7916421" cy="4891621"/>
            <a:chOff x="0" y="0"/>
            <a:chExt cx="10555228" cy="6522162"/>
          </a:xfrm>
        </p:grpSpPr>
        <p:sp>
          <p:nvSpPr>
            <p:cNvPr id="3" name="TextBox 3"/>
            <p:cNvSpPr txBox="1"/>
            <p:nvPr/>
          </p:nvSpPr>
          <p:spPr>
            <a:xfrm>
              <a:off x="0" y="177588"/>
              <a:ext cx="10555228" cy="3981238"/>
            </a:xfrm>
            <a:prstGeom prst="rect">
              <a:avLst/>
            </a:prstGeom>
          </p:spPr>
          <p:txBody>
            <a:bodyPr lIns="0" tIns="0" rIns="0" bIns="0" rtlCol="0" anchor="t">
              <a:spAutoFit/>
            </a:bodyPr>
            <a:lstStyle/>
            <a:p>
              <a:pPr>
                <a:lnSpc>
                  <a:spcPts val="7519"/>
                </a:lnSpc>
              </a:pPr>
              <a:r>
                <a:rPr lang="en-US" sz="8000" b="1" spc="-88" dirty="0">
                  <a:solidFill>
                    <a:srgbClr val="2B4B82"/>
                  </a:solidFill>
                  <a:latin typeface="Arial" panose="020B0604020202020204" pitchFamily="34" charset="0"/>
                  <a:cs typeface="Arial" panose="020B0604020202020204" pitchFamily="34" charset="0"/>
                </a:rPr>
                <a:t>Xin </a:t>
              </a:r>
              <a:r>
                <a:rPr lang="en-US" sz="8000" b="1" spc="-88" dirty="0" err="1">
                  <a:solidFill>
                    <a:srgbClr val="2B4B82"/>
                  </a:solidFill>
                  <a:latin typeface="Arial" panose="020B0604020202020204" pitchFamily="34" charset="0"/>
                  <a:cs typeface="Arial" panose="020B0604020202020204" pitchFamily="34" charset="0"/>
                </a:rPr>
                <a:t>cảm</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ơn</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thầy</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và</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các</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bạn</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đã</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lắng</a:t>
              </a:r>
              <a:r>
                <a:rPr lang="en-US" sz="8000" b="1" spc="-88" dirty="0">
                  <a:solidFill>
                    <a:srgbClr val="2B4B82"/>
                  </a:solidFill>
                  <a:latin typeface="Arial" panose="020B0604020202020204" pitchFamily="34" charset="0"/>
                  <a:cs typeface="Arial" panose="020B0604020202020204" pitchFamily="34" charset="0"/>
                </a:rPr>
                <a:t> </a:t>
              </a:r>
              <a:r>
                <a:rPr lang="en-US" sz="8000" b="1" spc="-88" dirty="0" err="1">
                  <a:solidFill>
                    <a:srgbClr val="2B4B82"/>
                  </a:solidFill>
                  <a:latin typeface="Arial" panose="020B0604020202020204" pitchFamily="34" charset="0"/>
                  <a:cs typeface="Arial" panose="020B0604020202020204" pitchFamily="34" charset="0"/>
                </a:rPr>
                <a:t>nghe</a:t>
              </a:r>
              <a:r>
                <a:rPr lang="en-US" sz="8000" b="1" spc="-88" dirty="0">
                  <a:solidFill>
                    <a:srgbClr val="2B4B82"/>
                  </a:solidFill>
                  <a:latin typeface="Arial" panose="020B0604020202020204" pitchFamily="34" charset="0"/>
                  <a:cs typeface="Arial" panose="020B0604020202020204" pitchFamily="34" charset="0"/>
                </a:rPr>
                <a:t> !</a:t>
              </a:r>
            </a:p>
          </p:txBody>
        </p:sp>
        <p:sp>
          <p:nvSpPr>
            <p:cNvPr id="4" name="TextBox 4"/>
            <p:cNvSpPr txBox="1"/>
            <p:nvPr/>
          </p:nvSpPr>
          <p:spPr>
            <a:xfrm>
              <a:off x="0" y="5134687"/>
              <a:ext cx="10555228" cy="1387475"/>
            </a:xfrm>
            <a:prstGeom prst="rect">
              <a:avLst/>
            </a:prstGeom>
          </p:spPr>
          <p:txBody>
            <a:bodyPr lIns="0" tIns="0" rIns="0" bIns="0" rtlCol="0" anchor="t">
              <a:spAutoFit/>
            </a:bodyPr>
            <a:lstStyle/>
            <a:p>
              <a:pPr>
                <a:lnSpc>
                  <a:spcPts val="4200"/>
                </a:lnSpc>
              </a:pPr>
              <a:r>
                <a:rPr lang="en-US" sz="3000" dirty="0">
                  <a:solidFill>
                    <a:srgbClr val="2B4B82"/>
                  </a:solidFill>
                  <a:latin typeface="Josefin Sans Regular"/>
                </a:rPr>
                <a:t>Hy </a:t>
              </a:r>
              <a:r>
                <a:rPr lang="en-US" sz="3000" dirty="0" err="1">
                  <a:solidFill>
                    <a:srgbClr val="2B4B82"/>
                  </a:solidFill>
                  <a:latin typeface="Josefin Sans Regular"/>
                </a:rPr>
                <a:t>vọng</a:t>
              </a:r>
              <a:r>
                <a:rPr lang="en-US" sz="3000" dirty="0">
                  <a:solidFill>
                    <a:srgbClr val="2B4B82"/>
                  </a:solidFill>
                  <a:latin typeface="Josefin Sans Regular"/>
                </a:rPr>
                <a:t> </a:t>
              </a:r>
              <a:r>
                <a:rPr lang="en-US" sz="3000" dirty="0" err="1">
                  <a:solidFill>
                    <a:srgbClr val="2B4B82"/>
                  </a:solidFill>
                  <a:latin typeface="Josefin Sans Regular"/>
                </a:rPr>
                <a:t>thầy</a:t>
              </a:r>
              <a:r>
                <a:rPr lang="en-US" sz="3000" dirty="0">
                  <a:solidFill>
                    <a:srgbClr val="2B4B82"/>
                  </a:solidFill>
                  <a:latin typeface="Josefin Sans Regular"/>
                </a:rPr>
                <a:t> </a:t>
              </a:r>
              <a:r>
                <a:rPr lang="en-US" sz="3000" dirty="0" err="1">
                  <a:solidFill>
                    <a:srgbClr val="2B4B82"/>
                  </a:solidFill>
                  <a:latin typeface="Josefin Sans Regular"/>
                </a:rPr>
                <a:t>và</a:t>
              </a:r>
              <a:r>
                <a:rPr lang="en-US" sz="3000" dirty="0">
                  <a:solidFill>
                    <a:srgbClr val="2B4B82"/>
                  </a:solidFill>
                  <a:latin typeface="Josefin Sans Regular"/>
                </a:rPr>
                <a:t> </a:t>
              </a:r>
              <a:r>
                <a:rPr lang="en-US" sz="3000" dirty="0" err="1">
                  <a:solidFill>
                    <a:srgbClr val="2B4B82"/>
                  </a:solidFill>
                  <a:latin typeface="Josefin Sans Regular"/>
                </a:rPr>
                <a:t>các</a:t>
              </a:r>
              <a:r>
                <a:rPr lang="en-US" sz="3000" dirty="0">
                  <a:solidFill>
                    <a:srgbClr val="2B4B82"/>
                  </a:solidFill>
                  <a:latin typeface="Josefin Sans Regular"/>
                </a:rPr>
                <a:t> </a:t>
              </a:r>
              <a:r>
                <a:rPr lang="en-US" sz="3000" dirty="0" err="1">
                  <a:solidFill>
                    <a:srgbClr val="2B4B82"/>
                  </a:solidFill>
                  <a:latin typeface="Josefin Sans Regular"/>
                </a:rPr>
                <a:t>bạn</a:t>
              </a:r>
              <a:r>
                <a:rPr lang="en-US" sz="3000" dirty="0">
                  <a:solidFill>
                    <a:srgbClr val="2B4B82"/>
                  </a:solidFill>
                  <a:latin typeface="Josefin Sans Regular"/>
                </a:rPr>
                <a:t> </a:t>
              </a:r>
              <a:r>
                <a:rPr lang="en-US" sz="3000" dirty="0" err="1">
                  <a:solidFill>
                    <a:srgbClr val="2B4B82"/>
                  </a:solidFill>
                  <a:latin typeface="Josefin Sans Regular"/>
                </a:rPr>
                <a:t>hài</a:t>
              </a:r>
              <a:r>
                <a:rPr lang="en-US" sz="3000" dirty="0">
                  <a:solidFill>
                    <a:srgbClr val="2B4B82"/>
                  </a:solidFill>
                  <a:latin typeface="Josefin Sans Regular"/>
                </a:rPr>
                <a:t> </a:t>
              </a:r>
              <a:r>
                <a:rPr lang="en-US" sz="3000" dirty="0" err="1">
                  <a:solidFill>
                    <a:srgbClr val="2B4B82"/>
                  </a:solidFill>
                  <a:latin typeface="Josefin Sans Regular"/>
                </a:rPr>
                <a:t>lòng</a:t>
              </a:r>
              <a:r>
                <a:rPr lang="en-US" sz="3000" dirty="0">
                  <a:solidFill>
                    <a:srgbClr val="2B4B82"/>
                  </a:solidFill>
                  <a:latin typeface="Josefin Sans Regular"/>
                </a:rPr>
                <a:t> </a:t>
              </a:r>
              <a:r>
                <a:rPr lang="en-US" sz="3000" dirty="0" err="1">
                  <a:solidFill>
                    <a:srgbClr val="2B4B82"/>
                  </a:solidFill>
                  <a:latin typeface="Josefin Sans Regular"/>
                </a:rPr>
                <a:t>với</a:t>
              </a:r>
              <a:r>
                <a:rPr lang="en-US" sz="3000" dirty="0">
                  <a:solidFill>
                    <a:srgbClr val="2B4B82"/>
                  </a:solidFill>
                  <a:latin typeface="Josefin Sans Regular"/>
                </a:rPr>
                <a:t> </a:t>
              </a:r>
              <a:r>
                <a:rPr lang="en-US" sz="3000" dirty="0" err="1">
                  <a:solidFill>
                    <a:srgbClr val="2B4B82"/>
                  </a:solidFill>
                  <a:latin typeface="Josefin Sans Regular"/>
                </a:rPr>
                <a:t>bài</a:t>
              </a:r>
              <a:r>
                <a:rPr lang="en-US" sz="3000" dirty="0">
                  <a:solidFill>
                    <a:srgbClr val="2B4B82"/>
                  </a:solidFill>
                  <a:latin typeface="Josefin Sans Regular"/>
                </a:rPr>
                <a:t> </a:t>
              </a:r>
              <a:r>
                <a:rPr lang="en-US" sz="3000" dirty="0" err="1">
                  <a:solidFill>
                    <a:srgbClr val="2B4B82"/>
                  </a:solidFill>
                  <a:latin typeface="Josefin Sans Regular"/>
                </a:rPr>
                <a:t>báo</a:t>
              </a:r>
              <a:r>
                <a:rPr lang="en-US" sz="3000" dirty="0">
                  <a:solidFill>
                    <a:srgbClr val="2B4B82"/>
                  </a:solidFill>
                  <a:latin typeface="Josefin Sans Regular"/>
                </a:rPr>
                <a:t> </a:t>
              </a:r>
              <a:r>
                <a:rPr lang="en-US" sz="3000" dirty="0" err="1">
                  <a:solidFill>
                    <a:srgbClr val="2B4B82"/>
                  </a:solidFill>
                  <a:latin typeface="Josefin Sans Regular"/>
                </a:rPr>
                <a:t>cáo</a:t>
              </a:r>
              <a:r>
                <a:rPr lang="en-US" sz="3000" dirty="0">
                  <a:solidFill>
                    <a:srgbClr val="2B4B82"/>
                  </a:solidFill>
                  <a:latin typeface="Josefin Sans Regular"/>
                </a:rPr>
                <a:t> </a:t>
              </a:r>
              <a:r>
                <a:rPr lang="en-US" sz="3000" dirty="0" err="1">
                  <a:solidFill>
                    <a:srgbClr val="2B4B82"/>
                  </a:solidFill>
                  <a:latin typeface="Josefin Sans Regular"/>
                </a:rPr>
                <a:t>này</a:t>
              </a:r>
              <a:r>
                <a:rPr lang="en-US" sz="3000" dirty="0">
                  <a:solidFill>
                    <a:srgbClr val="2B4B82"/>
                  </a:solidFill>
                  <a:latin typeface="Josefin Sans Regular"/>
                </a:rPr>
                <a:t> </a:t>
              </a:r>
              <a:r>
                <a:rPr lang="en-US" sz="3000" dirty="0" err="1">
                  <a:solidFill>
                    <a:srgbClr val="2B4B82"/>
                  </a:solidFill>
                  <a:latin typeface="Josefin Sans Regular"/>
                </a:rPr>
                <a:t>của</a:t>
              </a:r>
              <a:r>
                <a:rPr lang="en-US" sz="3000" dirty="0">
                  <a:solidFill>
                    <a:srgbClr val="2B4B82"/>
                  </a:solidFill>
                  <a:latin typeface="Josefin Sans Regular"/>
                </a:rPr>
                <a:t> </a:t>
              </a:r>
              <a:r>
                <a:rPr lang="en-US" sz="3000" dirty="0" err="1">
                  <a:solidFill>
                    <a:srgbClr val="2B4B82"/>
                  </a:solidFill>
                  <a:latin typeface="Josefin Sans Regular"/>
                </a:rPr>
                <a:t>nhóm</a:t>
              </a:r>
              <a:r>
                <a:rPr lang="en-US" sz="3000" dirty="0">
                  <a:solidFill>
                    <a:srgbClr val="2B4B82"/>
                  </a:solidFill>
                  <a:latin typeface="Josefin Sans Regular"/>
                </a:rPr>
                <a:t> </a:t>
              </a:r>
              <a:r>
                <a:rPr lang="en-US" sz="3000" dirty="0" err="1">
                  <a:solidFill>
                    <a:srgbClr val="2B4B82"/>
                  </a:solidFill>
                  <a:latin typeface="Josefin Sans Regular"/>
                </a:rPr>
                <a:t>em</a:t>
              </a:r>
              <a:r>
                <a:rPr lang="en-US" sz="3000" dirty="0">
                  <a:solidFill>
                    <a:srgbClr val="2B4B82"/>
                  </a:solidFill>
                  <a:latin typeface="Josefin Sans Regular"/>
                </a:rPr>
                <a: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54137" y="3018272"/>
            <a:ext cx="7411325" cy="463544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65100" y="8613636"/>
            <a:ext cx="4338720" cy="271367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76014" y="7483497"/>
            <a:ext cx="3289448" cy="20574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20348" y="712171"/>
            <a:ext cx="3289448" cy="2057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2528472" y="4331831"/>
            <a:ext cx="3858871" cy="1884034"/>
          </a:xfrm>
          <a:prstGeom prst="rect">
            <a:avLst/>
          </a:prstGeom>
        </p:spPr>
        <p:txBody>
          <a:bodyPr lIns="0" tIns="0" rIns="0" bIns="0" rtlCol="0" anchor="t">
            <a:spAutoFit/>
          </a:bodyPr>
          <a:lstStyle/>
          <a:p>
            <a:pPr>
              <a:lnSpc>
                <a:spcPts val="7438"/>
              </a:lnSpc>
            </a:pPr>
            <a:r>
              <a:rPr lang="en-US" sz="6199" b="1" dirty="0" err="1">
                <a:solidFill>
                  <a:srgbClr val="F7B4A7"/>
                </a:solidFill>
                <a:latin typeface="Arial" panose="020B0604020202020204" pitchFamily="34" charset="0"/>
                <a:cs typeface="Arial" panose="020B0604020202020204" pitchFamily="34" charset="0"/>
              </a:rPr>
              <a:t>Nội</a:t>
            </a:r>
            <a:r>
              <a:rPr lang="en-US" sz="6199" b="1" dirty="0">
                <a:solidFill>
                  <a:srgbClr val="F7B4A7"/>
                </a:solidFill>
                <a:latin typeface="Arial" panose="020B0604020202020204" pitchFamily="34" charset="0"/>
                <a:cs typeface="Arial" panose="020B0604020202020204" pitchFamily="34" charset="0"/>
              </a:rPr>
              <a:t> dung </a:t>
            </a:r>
            <a:r>
              <a:rPr lang="en-US" sz="6199" b="1" dirty="0" err="1">
                <a:solidFill>
                  <a:srgbClr val="F7B4A7"/>
                </a:solidFill>
                <a:latin typeface="Arial" panose="020B0604020202020204" pitchFamily="34" charset="0"/>
                <a:cs typeface="Arial" panose="020B0604020202020204" pitchFamily="34" charset="0"/>
              </a:rPr>
              <a:t>thực</a:t>
            </a:r>
            <a:r>
              <a:rPr lang="en-US" sz="6199" b="1" dirty="0">
                <a:solidFill>
                  <a:srgbClr val="F7B4A7"/>
                </a:solidFill>
                <a:latin typeface="Arial" panose="020B0604020202020204" pitchFamily="34" charset="0"/>
                <a:cs typeface="Arial" panose="020B0604020202020204" pitchFamily="34" charset="0"/>
              </a:rPr>
              <a:t> </a:t>
            </a:r>
            <a:r>
              <a:rPr lang="en-US" sz="6199" b="1" dirty="0" err="1">
                <a:solidFill>
                  <a:srgbClr val="F7B4A7"/>
                </a:solidFill>
                <a:latin typeface="Arial" panose="020B0604020202020204" pitchFamily="34" charset="0"/>
                <a:cs typeface="Arial" panose="020B0604020202020204" pitchFamily="34" charset="0"/>
              </a:rPr>
              <a:t>hiện</a:t>
            </a:r>
            <a:endParaRPr lang="en-US" sz="6199" b="1" dirty="0">
              <a:solidFill>
                <a:srgbClr val="F7B4A7"/>
              </a:solidFill>
              <a:latin typeface="Arial" panose="020B0604020202020204" pitchFamily="34" charset="0"/>
              <a:cs typeface="Arial" panose="020B0604020202020204" pitchFamily="34" charset="0"/>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3926" y="0"/>
            <a:ext cx="2528472" cy="334293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5135" y="516018"/>
            <a:ext cx="2528472" cy="334293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12608" y="998425"/>
            <a:ext cx="2528472" cy="3342931"/>
          </a:xfrm>
          <a:prstGeom prst="rect">
            <a:avLst/>
          </a:prstGeom>
        </p:spPr>
      </p:pic>
      <p:sp>
        <p:nvSpPr>
          <p:cNvPr id="6" name="AutoShape 6"/>
          <p:cNvSpPr/>
          <p:nvPr/>
        </p:nvSpPr>
        <p:spPr>
          <a:xfrm>
            <a:off x="7904575" y="1569882"/>
            <a:ext cx="9354725" cy="1429447"/>
          </a:xfrm>
          <a:prstGeom prst="rect">
            <a:avLst/>
          </a:prstGeom>
          <a:solidFill>
            <a:srgbClr val="86EAE9">
              <a:alpha val="29804"/>
            </a:srgbClr>
          </a:solidFill>
        </p:spPr>
      </p:sp>
      <p:sp>
        <p:nvSpPr>
          <p:cNvPr id="7" name="TextBox 7"/>
          <p:cNvSpPr txBox="1"/>
          <p:nvPr/>
        </p:nvSpPr>
        <p:spPr>
          <a:xfrm>
            <a:off x="13247609" y="1938569"/>
            <a:ext cx="3600095" cy="625398"/>
          </a:xfrm>
          <a:prstGeom prst="rect">
            <a:avLst/>
          </a:prstGeom>
        </p:spPr>
        <p:txBody>
          <a:bodyPr lIns="0" tIns="0" rIns="0" bIns="0" rtlCol="0" anchor="t">
            <a:spAutoFit/>
          </a:bodyPr>
          <a:lstStyle/>
          <a:p>
            <a:pPr>
              <a:lnSpc>
                <a:spcPts val="2509"/>
              </a:lnSpc>
            </a:pPr>
            <a:r>
              <a:rPr lang="en-US" sz="1672" spc="83" dirty="0" err="1">
                <a:solidFill>
                  <a:srgbClr val="191919"/>
                </a:solidFill>
                <a:latin typeface="Arimo"/>
              </a:rPr>
              <a:t>Xác</a:t>
            </a:r>
            <a:r>
              <a:rPr lang="en-US" sz="1672" spc="83" dirty="0">
                <a:solidFill>
                  <a:srgbClr val="191919"/>
                </a:solidFill>
                <a:latin typeface="Arimo"/>
              </a:rPr>
              <a:t> </a:t>
            </a:r>
            <a:r>
              <a:rPr lang="en-US" sz="1672" spc="83" dirty="0" err="1">
                <a:solidFill>
                  <a:srgbClr val="191919"/>
                </a:solidFill>
                <a:latin typeface="Arimo"/>
              </a:rPr>
              <a:t>định</a:t>
            </a:r>
            <a:r>
              <a:rPr lang="en-US" sz="1672" spc="83" dirty="0">
                <a:solidFill>
                  <a:srgbClr val="191919"/>
                </a:solidFill>
                <a:latin typeface="Arimo"/>
              </a:rPr>
              <a:t> </a:t>
            </a:r>
            <a:r>
              <a:rPr lang="en-US" sz="1672" spc="83" dirty="0" err="1">
                <a:solidFill>
                  <a:srgbClr val="191919"/>
                </a:solidFill>
                <a:latin typeface="Arimo"/>
              </a:rPr>
              <a:t>lý</a:t>
            </a:r>
            <a:r>
              <a:rPr lang="en-US" sz="1672" spc="83" dirty="0">
                <a:solidFill>
                  <a:srgbClr val="191919"/>
                </a:solidFill>
                <a:latin typeface="Arimo"/>
              </a:rPr>
              <a:t> do </a:t>
            </a:r>
            <a:r>
              <a:rPr lang="en-US" sz="1672" spc="83" dirty="0" err="1">
                <a:solidFill>
                  <a:srgbClr val="191919"/>
                </a:solidFill>
                <a:latin typeface="Arimo"/>
              </a:rPr>
              <a:t>chọn</a:t>
            </a:r>
            <a:r>
              <a:rPr lang="en-US" sz="1672" spc="83" dirty="0">
                <a:solidFill>
                  <a:srgbClr val="191919"/>
                </a:solidFill>
                <a:latin typeface="Arimo"/>
              </a:rPr>
              <a:t> </a:t>
            </a:r>
            <a:r>
              <a:rPr lang="en-US" sz="1672" spc="83" dirty="0" err="1">
                <a:solidFill>
                  <a:srgbClr val="191919"/>
                </a:solidFill>
                <a:latin typeface="Arimo"/>
              </a:rPr>
              <a:t>đề</a:t>
            </a:r>
            <a:r>
              <a:rPr lang="en-US" sz="1672" spc="83" dirty="0">
                <a:solidFill>
                  <a:srgbClr val="191919"/>
                </a:solidFill>
                <a:latin typeface="Arimo"/>
              </a:rPr>
              <a:t> </a:t>
            </a:r>
            <a:r>
              <a:rPr lang="en-US" sz="1672" spc="83" dirty="0" err="1">
                <a:solidFill>
                  <a:srgbClr val="191919"/>
                </a:solidFill>
                <a:latin typeface="Arimo"/>
              </a:rPr>
              <a:t>tài</a:t>
            </a:r>
            <a:r>
              <a:rPr lang="en-US" sz="1672" spc="83" dirty="0">
                <a:solidFill>
                  <a:srgbClr val="191919"/>
                </a:solidFill>
                <a:latin typeface="Arimo"/>
              </a:rPr>
              <a:t> </a:t>
            </a:r>
            <a:r>
              <a:rPr lang="en-US" sz="1672" spc="83" dirty="0" err="1">
                <a:solidFill>
                  <a:srgbClr val="191919"/>
                </a:solidFill>
                <a:latin typeface="Arimo"/>
              </a:rPr>
              <a:t>để</a:t>
            </a:r>
            <a:r>
              <a:rPr lang="en-US" sz="1672" spc="83" dirty="0">
                <a:solidFill>
                  <a:srgbClr val="191919"/>
                </a:solidFill>
                <a:latin typeface="Arimo"/>
              </a:rPr>
              <a:t> </a:t>
            </a:r>
            <a:r>
              <a:rPr lang="en-US" sz="1672" spc="83" dirty="0" err="1">
                <a:solidFill>
                  <a:srgbClr val="191919"/>
                </a:solidFill>
                <a:latin typeface="Arimo"/>
              </a:rPr>
              <a:t>xây</a:t>
            </a:r>
            <a:r>
              <a:rPr lang="en-US" sz="1672" spc="83" dirty="0">
                <a:solidFill>
                  <a:srgbClr val="191919"/>
                </a:solidFill>
                <a:latin typeface="Arimo"/>
              </a:rPr>
              <a:t> </a:t>
            </a:r>
            <a:r>
              <a:rPr lang="en-US" sz="1672" spc="83" dirty="0" err="1">
                <a:solidFill>
                  <a:srgbClr val="191919"/>
                </a:solidFill>
                <a:latin typeface="Arimo"/>
              </a:rPr>
              <a:t>dựng</a:t>
            </a:r>
            <a:r>
              <a:rPr lang="en-US" sz="1672" spc="83" dirty="0">
                <a:solidFill>
                  <a:srgbClr val="191919"/>
                </a:solidFill>
                <a:latin typeface="Arimo"/>
              </a:rPr>
              <a:t> </a:t>
            </a:r>
            <a:r>
              <a:rPr lang="en-US" sz="1672" spc="83" dirty="0" err="1">
                <a:solidFill>
                  <a:srgbClr val="191919"/>
                </a:solidFill>
                <a:latin typeface="Arimo"/>
              </a:rPr>
              <a:t>trang</a:t>
            </a:r>
            <a:r>
              <a:rPr lang="en-US" sz="1672" spc="83" dirty="0">
                <a:solidFill>
                  <a:srgbClr val="191919"/>
                </a:solidFill>
                <a:latin typeface="Arimo"/>
              </a:rPr>
              <a:t> website.</a:t>
            </a:r>
          </a:p>
        </p:txBody>
      </p:sp>
      <p:sp>
        <p:nvSpPr>
          <p:cNvPr id="8" name="AutoShape 8"/>
          <p:cNvSpPr/>
          <p:nvPr/>
        </p:nvSpPr>
        <p:spPr>
          <a:xfrm>
            <a:off x="7904575" y="1569882"/>
            <a:ext cx="4151532" cy="1429447"/>
          </a:xfrm>
          <a:prstGeom prst="rect">
            <a:avLst/>
          </a:prstGeom>
          <a:solidFill>
            <a:srgbClr val="86EAE9"/>
          </a:solidFill>
        </p:spPr>
      </p:sp>
      <p:sp>
        <p:nvSpPr>
          <p:cNvPr id="9" name="TextBox 9"/>
          <p:cNvSpPr txBox="1"/>
          <p:nvPr/>
        </p:nvSpPr>
        <p:spPr>
          <a:xfrm>
            <a:off x="9240600" y="2077316"/>
            <a:ext cx="2812027" cy="376479"/>
          </a:xfrm>
          <a:prstGeom prst="rect">
            <a:avLst/>
          </a:prstGeom>
        </p:spPr>
        <p:txBody>
          <a:bodyPr lIns="0" tIns="0" rIns="0" bIns="0" rtlCol="0" anchor="t">
            <a:spAutoFit/>
          </a:bodyPr>
          <a:lstStyle/>
          <a:p>
            <a:pPr marL="0" lvl="0" indent="0" algn="l">
              <a:lnSpc>
                <a:spcPts val="2914"/>
              </a:lnSpc>
              <a:spcBef>
                <a:spcPct val="0"/>
              </a:spcBef>
            </a:pPr>
            <a:r>
              <a:rPr lang="en-US" sz="2259" spc="88" dirty="0">
                <a:solidFill>
                  <a:srgbClr val="FFFFFF"/>
                </a:solidFill>
                <a:latin typeface="Arimo Bold"/>
              </a:rPr>
              <a:t>MỞ ĐẦU</a:t>
            </a:r>
          </a:p>
        </p:txBody>
      </p:sp>
      <p:grpSp>
        <p:nvGrpSpPr>
          <p:cNvPr id="10" name="Group 10"/>
          <p:cNvGrpSpPr/>
          <p:nvPr/>
        </p:nvGrpSpPr>
        <p:grpSpPr>
          <a:xfrm rot="-8100000">
            <a:off x="11546837" y="1779624"/>
            <a:ext cx="1011581" cy="1009963"/>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7904575" y="2999329"/>
            <a:ext cx="9354725" cy="1429447"/>
          </a:xfrm>
          <a:prstGeom prst="rect">
            <a:avLst/>
          </a:prstGeom>
          <a:solidFill>
            <a:srgbClr val="3EDAD8">
              <a:alpha val="29804"/>
            </a:srgbClr>
          </a:solidFill>
        </p:spPr>
      </p:sp>
      <p:sp>
        <p:nvSpPr>
          <p:cNvPr id="13" name="TextBox 13"/>
          <p:cNvSpPr txBox="1"/>
          <p:nvPr/>
        </p:nvSpPr>
        <p:spPr>
          <a:xfrm>
            <a:off x="13131933" y="4826325"/>
            <a:ext cx="3600095" cy="625398"/>
          </a:xfrm>
          <a:prstGeom prst="rect">
            <a:avLst/>
          </a:prstGeom>
        </p:spPr>
        <p:txBody>
          <a:bodyPr lIns="0" tIns="0" rIns="0" bIns="0" rtlCol="0" anchor="t">
            <a:spAutoFit/>
          </a:bodyPr>
          <a:lstStyle/>
          <a:p>
            <a:pPr>
              <a:lnSpc>
                <a:spcPts val="2509"/>
              </a:lnSpc>
            </a:pPr>
            <a:r>
              <a:rPr lang="en-US" sz="1672" spc="83" dirty="0" err="1">
                <a:latin typeface="Arimo"/>
              </a:rPr>
              <a:t>Tìm</a:t>
            </a:r>
            <a:r>
              <a:rPr lang="en-US" sz="1672" spc="83" dirty="0">
                <a:latin typeface="Arimo"/>
              </a:rPr>
              <a:t> </a:t>
            </a:r>
            <a:r>
              <a:rPr lang="en-US" sz="1672" spc="83" dirty="0" err="1">
                <a:latin typeface="Arimo"/>
              </a:rPr>
              <a:t>hiểu</a:t>
            </a:r>
            <a:r>
              <a:rPr lang="en-US" sz="1672" spc="83" dirty="0">
                <a:latin typeface="Arimo"/>
              </a:rPr>
              <a:t>, </a:t>
            </a:r>
            <a:r>
              <a:rPr lang="en-US" sz="1672" spc="83" dirty="0" err="1">
                <a:latin typeface="Arimo"/>
              </a:rPr>
              <a:t>nêu</a:t>
            </a:r>
            <a:r>
              <a:rPr lang="en-US" sz="1672" spc="83" dirty="0">
                <a:latin typeface="Arimo"/>
              </a:rPr>
              <a:t> </a:t>
            </a:r>
            <a:r>
              <a:rPr lang="en-US" sz="1672" spc="83" dirty="0" err="1">
                <a:latin typeface="Arimo"/>
              </a:rPr>
              <a:t>rõ</a:t>
            </a:r>
            <a:r>
              <a:rPr lang="en-US" sz="1672" spc="83" dirty="0">
                <a:latin typeface="Arimo"/>
              </a:rPr>
              <a:t> </a:t>
            </a:r>
            <a:r>
              <a:rPr lang="en-US" sz="1672" spc="83" dirty="0" err="1">
                <a:latin typeface="Arimo"/>
              </a:rPr>
              <a:t>cái</a:t>
            </a:r>
            <a:r>
              <a:rPr lang="en-US" sz="1672" spc="83" dirty="0">
                <a:latin typeface="Arimo"/>
              </a:rPr>
              <a:t> </a:t>
            </a:r>
            <a:r>
              <a:rPr lang="en-US" sz="1672" spc="83" dirty="0" err="1">
                <a:latin typeface="Arimo"/>
              </a:rPr>
              <a:t>ngôn</a:t>
            </a:r>
            <a:r>
              <a:rPr lang="en-US" sz="1672" spc="83" dirty="0">
                <a:latin typeface="Arimo"/>
              </a:rPr>
              <a:t> </a:t>
            </a:r>
            <a:r>
              <a:rPr lang="en-US" sz="1672" spc="83" dirty="0" err="1">
                <a:latin typeface="Arimo"/>
              </a:rPr>
              <a:t>ngữ</a:t>
            </a:r>
            <a:r>
              <a:rPr lang="en-US" sz="1672" spc="83" dirty="0">
                <a:latin typeface="Arimo"/>
              </a:rPr>
              <a:t> </a:t>
            </a:r>
            <a:r>
              <a:rPr lang="en-US" sz="1672" spc="83" dirty="0" err="1">
                <a:latin typeface="Arimo"/>
              </a:rPr>
              <a:t>hổ</a:t>
            </a:r>
            <a:r>
              <a:rPr lang="en-US" sz="1672" spc="83" dirty="0">
                <a:latin typeface="Arimo"/>
              </a:rPr>
              <a:t> </a:t>
            </a:r>
            <a:r>
              <a:rPr lang="en-US" sz="1672" spc="83" dirty="0" err="1">
                <a:latin typeface="Arimo"/>
              </a:rPr>
              <a:t>trợ</a:t>
            </a:r>
            <a:r>
              <a:rPr lang="en-US" sz="1672" spc="83" dirty="0">
                <a:latin typeface="Arimo"/>
              </a:rPr>
              <a:t> </a:t>
            </a:r>
            <a:r>
              <a:rPr lang="en-US" sz="1672" spc="83" dirty="0" err="1">
                <a:latin typeface="Arimo"/>
              </a:rPr>
              <a:t>cho</a:t>
            </a:r>
            <a:r>
              <a:rPr lang="en-US" sz="1672" spc="83" dirty="0">
                <a:latin typeface="Arimo"/>
              </a:rPr>
              <a:t> </a:t>
            </a:r>
            <a:r>
              <a:rPr lang="en-US" sz="1672" spc="83" dirty="0" err="1">
                <a:latin typeface="Arimo"/>
              </a:rPr>
              <a:t>việc</a:t>
            </a:r>
            <a:r>
              <a:rPr lang="en-US" sz="1672" spc="83" dirty="0">
                <a:latin typeface="Arimo"/>
              </a:rPr>
              <a:t> </a:t>
            </a:r>
            <a:r>
              <a:rPr lang="en-US" sz="1672" spc="83" dirty="0" err="1">
                <a:latin typeface="Arimo"/>
              </a:rPr>
              <a:t>xây</a:t>
            </a:r>
            <a:r>
              <a:rPr lang="en-US" sz="1672" spc="83" dirty="0">
                <a:latin typeface="Arimo"/>
              </a:rPr>
              <a:t> </a:t>
            </a:r>
            <a:r>
              <a:rPr lang="en-US" sz="1672" spc="83" dirty="0" err="1">
                <a:latin typeface="Arimo"/>
              </a:rPr>
              <a:t>dựng</a:t>
            </a:r>
            <a:r>
              <a:rPr lang="en-US" sz="1672" spc="83" dirty="0">
                <a:latin typeface="Arimo"/>
              </a:rPr>
              <a:t> website.</a:t>
            </a:r>
          </a:p>
        </p:txBody>
      </p:sp>
      <p:sp>
        <p:nvSpPr>
          <p:cNvPr id="14" name="AutoShape 14"/>
          <p:cNvSpPr/>
          <p:nvPr/>
        </p:nvSpPr>
        <p:spPr>
          <a:xfrm>
            <a:off x="7904575" y="2999329"/>
            <a:ext cx="4151532" cy="1429447"/>
          </a:xfrm>
          <a:prstGeom prst="rect">
            <a:avLst/>
          </a:prstGeom>
          <a:solidFill>
            <a:srgbClr val="3EDAD8"/>
          </a:solidFill>
        </p:spPr>
      </p:sp>
      <p:grpSp>
        <p:nvGrpSpPr>
          <p:cNvPr id="15" name="Group 15"/>
          <p:cNvGrpSpPr/>
          <p:nvPr/>
        </p:nvGrpSpPr>
        <p:grpSpPr>
          <a:xfrm rot="-8100000">
            <a:off x="11546837" y="3209071"/>
            <a:ext cx="1011581" cy="1009963"/>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7" name="AutoShape 17"/>
          <p:cNvSpPr/>
          <p:nvPr/>
        </p:nvSpPr>
        <p:spPr>
          <a:xfrm>
            <a:off x="12052626" y="4427121"/>
            <a:ext cx="5206674" cy="1429443"/>
          </a:xfrm>
          <a:prstGeom prst="rect">
            <a:avLst/>
          </a:prstGeom>
          <a:solidFill>
            <a:srgbClr val="37C9EF">
              <a:alpha val="29804"/>
            </a:srgbClr>
          </a:solidFill>
        </p:spPr>
        <p:txBody>
          <a:bodyPr/>
          <a:lstStyle/>
          <a:p>
            <a:endParaRPr lang="vi-VN" dirty="0"/>
          </a:p>
        </p:txBody>
      </p:sp>
      <p:sp>
        <p:nvSpPr>
          <p:cNvPr id="18" name="TextBox 18"/>
          <p:cNvSpPr txBox="1"/>
          <p:nvPr/>
        </p:nvSpPr>
        <p:spPr>
          <a:xfrm>
            <a:off x="13169637" y="6212728"/>
            <a:ext cx="3600095" cy="634213"/>
          </a:xfrm>
          <a:prstGeom prst="rect">
            <a:avLst/>
          </a:prstGeom>
        </p:spPr>
        <p:txBody>
          <a:bodyPr lIns="0" tIns="0" rIns="0" bIns="0" rtlCol="0" anchor="t">
            <a:spAutoFit/>
          </a:bodyPr>
          <a:lstStyle/>
          <a:p>
            <a:pPr>
              <a:lnSpc>
                <a:spcPts val="2607"/>
              </a:lnSpc>
            </a:pPr>
            <a:r>
              <a:rPr lang="en-US" sz="1738" spc="86" dirty="0" err="1">
                <a:latin typeface="Arimo"/>
              </a:rPr>
              <a:t>Phân</a:t>
            </a:r>
            <a:r>
              <a:rPr lang="en-US" sz="1738" spc="86" dirty="0">
                <a:latin typeface="Arimo"/>
              </a:rPr>
              <a:t> </a:t>
            </a:r>
            <a:r>
              <a:rPr lang="en-US" sz="1738" spc="86" dirty="0" err="1">
                <a:latin typeface="Arimo"/>
              </a:rPr>
              <a:t>tích</a:t>
            </a:r>
            <a:r>
              <a:rPr lang="en-US" sz="1738" spc="86" dirty="0">
                <a:latin typeface="Arimo"/>
              </a:rPr>
              <a:t>, </a:t>
            </a:r>
            <a:r>
              <a:rPr lang="en-US" sz="1738" spc="86" dirty="0" err="1">
                <a:latin typeface="Arimo"/>
              </a:rPr>
              <a:t>chỉ</a:t>
            </a:r>
            <a:r>
              <a:rPr lang="en-US" sz="1738" spc="86" dirty="0">
                <a:latin typeface="Arimo"/>
              </a:rPr>
              <a:t> </a:t>
            </a:r>
            <a:r>
              <a:rPr lang="en-US" sz="1738" spc="86" dirty="0" err="1">
                <a:latin typeface="Arimo"/>
              </a:rPr>
              <a:t>ra</a:t>
            </a:r>
            <a:r>
              <a:rPr lang="en-US" sz="1738" spc="86" dirty="0">
                <a:latin typeface="Arimo"/>
              </a:rPr>
              <a:t> </a:t>
            </a:r>
            <a:r>
              <a:rPr lang="en-US" sz="1738" spc="86" dirty="0" err="1">
                <a:latin typeface="Arimo"/>
              </a:rPr>
              <a:t>các</a:t>
            </a:r>
            <a:r>
              <a:rPr lang="en-US" sz="1738" spc="86" dirty="0">
                <a:latin typeface="Arimo"/>
              </a:rPr>
              <a:t> </a:t>
            </a:r>
            <a:r>
              <a:rPr lang="en-US" sz="1738" spc="86" dirty="0" err="1">
                <a:latin typeface="Arimo"/>
              </a:rPr>
              <a:t>chức</a:t>
            </a:r>
            <a:r>
              <a:rPr lang="en-US" sz="1738" spc="86" dirty="0">
                <a:latin typeface="Arimo"/>
              </a:rPr>
              <a:t> </a:t>
            </a:r>
            <a:r>
              <a:rPr lang="en-US" sz="1738" spc="86" dirty="0" err="1">
                <a:latin typeface="Arimo"/>
              </a:rPr>
              <a:t>năng</a:t>
            </a:r>
            <a:r>
              <a:rPr lang="en-US" sz="1738" spc="86" dirty="0">
                <a:latin typeface="Arimo"/>
              </a:rPr>
              <a:t> </a:t>
            </a:r>
            <a:r>
              <a:rPr lang="en-US" sz="1738" spc="86" dirty="0" err="1">
                <a:latin typeface="Arimo"/>
              </a:rPr>
              <a:t>dành</a:t>
            </a:r>
            <a:r>
              <a:rPr lang="en-US" sz="1738" spc="86" dirty="0">
                <a:latin typeface="Arimo"/>
              </a:rPr>
              <a:t> </a:t>
            </a:r>
            <a:r>
              <a:rPr lang="en-US" sz="1738" spc="86" dirty="0" err="1">
                <a:latin typeface="Arimo"/>
              </a:rPr>
              <a:t>cho</a:t>
            </a:r>
            <a:r>
              <a:rPr lang="en-US" sz="1738" spc="86" dirty="0">
                <a:latin typeface="Arimo"/>
              </a:rPr>
              <a:t> </a:t>
            </a:r>
            <a:r>
              <a:rPr lang="en-US" sz="1738" spc="86" dirty="0" err="1">
                <a:latin typeface="Arimo"/>
              </a:rPr>
              <a:t>khách</a:t>
            </a:r>
            <a:r>
              <a:rPr lang="en-US" sz="1738" spc="86" dirty="0">
                <a:latin typeface="Arimo"/>
              </a:rPr>
              <a:t> </a:t>
            </a:r>
            <a:r>
              <a:rPr lang="en-US" sz="1738" spc="86" dirty="0" err="1">
                <a:latin typeface="Arimo"/>
              </a:rPr>
              <a:t>hàng</a:t>
            </a:r>
            <a:r>
              <a:rPr lang="en-US" sz="1738" spc="86" dirty="0">
                <a:latin typeface="Arimo"/>
              </a:rPr>
              <a:t> </a:t>
            </a:r>
            <a:r>
              <a:rPr lang="en-US" sz="1738" spc="86" dirty="0" err="1">
                <a:latin typeface="Arimo"/>
              </a:rPr>
              <a:t>và</a:t>
            </a:r>
            <a:r>
              <a:rPr lang="en-US" sz="1738" spc="86" dirty="0">
                <a:latin typeface="Arimo"/>
              </a:rPr>
              <a:t> admin.</a:t>
            </a:r>
          </a:p>
        </p:txBody>
      </p:sp>
      <p:sp>
        <p:nvSpPr>
          <p:cNvPr id="19" name="AutoShape 19"/>
          <p:cNvSpPr/>
          <p:nvPr/>
        </p:nvSpPr>
        <p:spPr>
          <a:xfrm>
            <a:off x="7904575" y="4428776"/>
            <a:ext cx="4151532" cy="1429447"/>
          </a:xfrm>
          <a:prstGeom prst="rect">
            <a:avLst/>
          </a:prstGeom>
          <a:solidFill>
            <a:srgbClr val="37C9EF"/>
          </a:solidFill>
        </p:spPr>
      </p:sp>
      <p:grpSp>
        <p:nvGrpSpPr>
          <p:cNvPr id="20" name="Group 20"/>
          <p:cNvGrpSpPr/>
          <p:nvPr/>
        </p:nvGrpSpPr>
        <p:grpSpPr>
          <a:xfrm rot="-8100000">
            <a:off x="11546837" y="4638519"/>
            <a:ext cx="1011581" cy="1009963"/>
            <a:chOff x="0" y="0"/>
            <a:chExt cx="6350000" cy="6339840"/>
          </a:xfrm>
        </p:grpSpPr>
        <p:sp>
          <p:nvSpPr>
            <p:cNvPr id="21" name="Freeform 2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2" name="AutoShape 22"/>
          <p:cNvSpPr/>
          <p:nvPr/>
        </p:nvSpPr>
        <p:spPr>
          <a:xfrm>
            <a:off x="7904575" y="5858224"/>
            <a:ext cx="9354725" cy="1429444"/>
          </a:xfrm>
          <a:prstGeom prst="rect">
            <a:avLst/>
          </a:prstGeom>
          <a:solidFill>
            <a:srgbClr val="2C92D5">
              <a:alpha val="29804"/>
            </a:srgbClr>
          </a:solidFill>
        </p:spPr>
        <p:txBody>
          <a:bodyPr/>
          <a:lstStyle/>
          <a:p>
            <a:endParaRPr lang="vi-VN" dirty="0"/>
          </a:p>
        </p:txBody>
      </p:sp>
      <p:sp>
        <p:nvSpPr>
          <p:cNvPr id="23" name="TextBox 23"/>
          <p:cNvSpPr txBox="1"/>
          <p:nvPr/>
        </p:nvSpPr>
        <p:spPr>
          <a:xfrm>
            <a:off x="13247609" y="7805516"/>
            <a:ext cx="3600095" cy="625398"/>
          </a:xfrm>
          <a:prstGeom prst="rect">
            <a:avLst/>
          </a:prstGeom>
        </p:spPr>
        <p:txBody>
          <a:bodyPr lIns="0" tIns="0" rIns="0" bIns="0" rtlCol="0" anchor="t">
            <a:spAutoFit/>
          </a:bodyPr>
          <a:lstStyle/>
          <a:p>
            <a:pPr>
              <a:lnSpc>
                <a:spcPts val="2509"/>
              </a:lnSpc>
            </a:pPr>
            <a:r>
              <a:rPr lang="en-US" sz="1672" spc="83" dirty="0" err="1">
                <a:solidFill>
                  <a:srgbClr val="191919"/>
                </a:solidFill>
                <a:latin typeface="Arimo"/>
              </a:rPr>
              <a:t>Trình</a:t>
            </a:r>
            <a:r>
              <a:rPr lang="en-US" sz="1672" spc="83" dirty="0">
                <a:solidFill>
                  <a:srgbClr val="191919"/>
                </a:solidFill>
                <a:latin typeface="Arimo"/>
              </a:rPr>
              <a:t> </a:t>
            </a:r>
            <a:r>
              <a:rPr lang="en-US" sz="1672" spc="83" dirty="0" err="1">
                <a:solidFill>
                  <a:srgbClr val="191919"/>
                </a:solidFill>
                <a:latin typeface="Arimo"/>
              </a:rPr>
              <a:t>chiếu</a:t>
            </a:r>
            <a:r>
              <a:rPr lang="en-US" sz="1672" spc="83" dirty="0">
                <a:solidFill>
                  <a:srgbClr val="191919"/>
                </a:solidFill>
                <a:latin typeface="Arimo"/>
              </a:rPr>
              <a:t> </a:t>
            </a:r>
            <a:r>
              <a:rPr lang="en-US" sz="1672" spc="83" dirty="0" err="1">
                <a:solidFill>
                  <a:srgbClr val="191919"/>
                </a:solidFill>
                <a:latin typeface="Arimo"/>
              </a:rPr>
              <a:t>sản</a:t>
            </a:r>
            <a:r>
              <a:rPr lang="en-US" sz="1672" spc="83" dirty="0">
                <a:solidFill>
                  <a:srgbClr val="191919"/>
                </a:solidFill>
                <a:latin typeface="Arimo"/>
              </a:rPr>
              <a:t> </a:t>
            </a:r>
            <a:r>
              <a:rPr lang="en-US" sz="1672" spc="83" dirty="0" err="1">
                <a:solidFill>
                  <a:srgbClr val="191919"/>
                </a:solidFill>
                <a:latin typeface="Arimo"/>
              </a:rPr>
              <a:t>phẩm</a:t>
            </a:r>
            <a:r>
              <a:rPr lang="en-US" sz="1672" spc="83" dirty="0">
                <a:solidFill>
                  <a:srgbClr val="191919"/>
                </a:solidFill>
                <a:latin typeface="Arimo"/>
              </a:rPr>
              <a:t> Website shop </a:t>
            </a:r>
            <a:r>
              <a:rPr lang="en-US" sz="1672" spc="83" dirty="0" err="1">
                <a:solidFill>
                  <a:srgbClr val="191919"/>
                </a:solidFill>
                <a:latin typeface="Arimo"/>
              </a:rPr>
              <a:t>giày</a:t>
            </a:r>
            <a:r>
              <a:rPr lang="en-US" sz="1672" spc="83" dirty="0">
                <a:solidFill>
                  <a:srgbClr val="191919"/>
                </a:solidFill>
                <a:latin typeface="Arimo"/>
              </a:rPr>
              <a:t> </a:t>
            </a:r>
            <a:r>
              <a:rPr lang="en-US" sz="1672" spc="83" dirty="0" err="1">
                <a:solidFill>
                  <a:srgbClr val="191919"/>
                </a:solidFill>
                <a:latin typeface="Arimo"/>
              </a:rPr>
              <a:t>hoàn</a:t>
            </a:r>
            <a:r>
              <a:rPr lang="en-US" sz="1672" spc="83" dirty="0">
                <a:solidFill>
                  <a:srgbClr val="191919"/>
                </a:solidFill>
                <a:latin typeface="Arimo"/>
              </a:rPr>
              <a:t> </a:t>
            </a:r>
            <a:r>
              <a:rPr lang="en-US" sz="1672" spc="83" dirty="0" err="1">
                <a:solidFill>
                  <a:srgbClr val="191919"/>
                </a:solidFill>
                <a:latin typeface="Arimo"/>
              </a:rPr>
              <a:t>thiện</a:t>
            </a:r>
            <a:r>
              <a:rPr lang="en-US" sz="1672" spc="83" dirty="0">
                <a:solidFill>
                  <a:srgbClr val="191919"/>
                </a:solidFill>
                <a:latin typeface="Arimo"/>
              </a:rPr>
              <a:t>.</a:t>
            </a:r>
          </a:p>
        </p:txBody>
      </p:sp>
      <p:sp>
        <p:nvSpPr>
          <p:cNvPr id="24" name="AutoShape 24"/>
          <p:cNvSpPr/>
          <p:nvPr/>
        </p:nvSpPr>
        <p:spPr>
          <a:xfrm>
            <a:off x="7904575" y="5858224"/>
            <a:ext cx="4151532" cy="1429447"/>
          </a:xfrm>
          <a:prstGeom prst="rect">
            <a:avLst/>
          </a:prstGeom>
          <a:solidFill>
            <a:srgbClr val="2C92D5"/>
          </a:solidFill>
        </p:spPr>
      </p:sp>
      <p:grpSp>
        <p:nvGrpSpPr>
          <p:cNvPr id="25" name="Group 25"/>
          <p:cNvGrpSpPr/>
          <p:nvPr/>
        </p:nvGrpSpPr>
        <p:grpSpPr>
          <a:xfrm rot="-8100000">
            <a:off x="11546837" y="6067966"/>
            <a:ext cx="1011581" cy="1009963"/>
            <a:chOff x="0" y="0"/>
            <a:chExt cx="6350000" cy="6339840"/>
          </a:xfrm>
        </p:grpSpPr>
        <p:sp>
          <p:nvSpPr>
            <p:cNvPr id="26" name="Freeform 2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9" name="AutoShape 29"/>
          <p:cNvSpPr/>
          <p:nvPr/>
        </p:nvSpPr>
        <p:spPr>
          <a:xfrm>
            <a:off x="7904575" y="7287671"/>
            <a:ext cx="4151532" cy="1429447"/>
          </a:xfrm>
          <a:prstGeom prst="rect">
            <a:avLst/>
          </a:prstGeom>
          <a:solidFill>
            <a:srgbClr val="13538A"/>
          </a:solidFill>
        </p:spPr>
      </p:sp>
      <p:grpSp>
        <p:nvGrpSpPr>
          <p:cNvPr id="30" name="Group 30"/>
          <p:cNvGrpSpPr/>
          <p:nvPr/>
        </p:nvGrpSpPr>
        <p:grpSpPr>
          <a:xfrm rot="-8100000">
            <a:off x="11546837" y="7497413"/>
            <a:ext cx="1011581" cy="1009963"/>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32" name="Group 32"/>
          <p:cNvGrpSpPr/>
          <p:nvPr/>
        </p:nvGrpSpPr>
        <p:grpSpPr>
          <a:xfrm>
            <a:off x="8274568" y="1615789"/>
            <a:ext cx="680520" cy="1337634"/>
            <a:chOff x="0" y="0"/>
            <a:chExt cx="907360" cy="1783512"/>
          </a:xfrm>
        </p:grpSpPr>
        <p:pic>
          <p:nvPicPr>
            <p:cNvPr id="33" name="Picture 3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34" name="TextBox 34"/>
            <p:cNvSpPr txBox="1"/>
            <p:nvPr/>
          </p:nvSpPr>
          <p:spPr>
            <a:xfrm>
              <a:off x="117901" y="550186"/>
              <a:ext cx="671558" cy="654566"/>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86EAE9"/>
                  </a:solidFill>
                  <a:latin typeface="Clear Sans Bold"/>
                </a:rPr>
                <a:t>01</a:t>
              </a:r>
            </a:p>
          </p:txBody>
        </p:sp>
      </p:grpSp>
      <p:sp>
        <p:nvSpPr>
          <p:cNvPr id="35" name="TextBox 35"/>
          <p:cNvSpPr txBox="1"/>
          <p:nvPr/>
        </p:nvSpPr>
        <p:spPr>
          <a:xfrm>
            <a:off x="9173274" y="4861478"/>
            <a:ext cx="2812027" cy="740684"/>
          </a:xfrm>
          <a:prstGeom prst="rect">
            <a:avLst/>
          </a:prstGeom>
        </p:spPr>
        <p:txBody>
          <a:bodyPr lIns="0" tIns="0" rIns="0" bIns="0" rtlCol="0" anchor="t">
            <a:spAutoFit/>
          </a:bodyPr>
          <a:lstStyle/>
          <a:p>
            <a:pPr marL="0" lvl="0" indent="0" algn="l">
              <a:lnSpc>
                <a:spcPts val="2914"/>
              </a:lnSpc>
              <a:spcBef>
                <a:spcPct val="0"/>
              </a:spcBef>
            </a:pPr>
            <a:r>
              <a:rPr lang="en-US" sz="2259" spc="88" dirty="0">
                <a:solidFill>
                  <a:srgbClr val="FFFFFF"/>
                </a:solidFill>
                <a:latin typeface="Arimo Bold"/>
              </a:rPr>
              <a:t>CÁC NGÔN NGỮ HỖ TRỢ</a:t>
            </a:r>
          </a:p>
        </p:txBody>
      </p:sp>
      <p:grpSp>
        <p:nvGrpSpPr>
          <p:cNvPr id="36" name="Group 36"/>
          <p:cNvGrpSpPr/>
          <p:nvPr/>
        </p:nvGrpSpPr>
        <p:grpSpPr>
          <a:xfrm>
            <a:off x="8274568" y="3037732"/>
            <a:ext cx="680520" cy="1337634"/>
            <a:chOff x="0" y="0"/>
            <a:chExt cx="907360" cy="1783512"/>
          </a:xfrm>
        </p:grpSpPr>
        <p:pic>
          <p:nvPicPr>
            <p:cNvPr id="37" name="Picture 3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38" name="TextBox 38"/>
            <p:cNvSpPr txBox="1"/>
            <p:nvPr/>
          </p:nvSpPr>
          <p:spPr>
            <a:xfrm>
              <a:off x="117901" y="550186"/>
              <a:ext cx="671558" cy="654566"/>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3EDAD8"/>
                  </a:solidFill>
                  <a:latin typeface="Clear Sans Bold"/>
                </a:rPr>
                <a:t>02</a:t>
              </a:r>
            </a:p>
          </p:txBody>
        </p:sp>
      </p:grpSp>
      <p:sp>
        <p:nvSpPr>
          <p:cNvPr id="39" name="TextBox 39"/>
          <p:cNvSpPr txBox="1"/>
          <p:nvPr/>
        </p:nvSpPr>
        <p:spPr>
          <a:xfrm>
            <a:off x="9135570" y="6215865"/>
            <a:ext cx="2812027" cy="949759"/>
          </a:xfrm>
          <a:prstGeom prst="rect">
            <a:avLst/>
          </a:prstGeom>
        </p:spPr>
        <p:txBody>
          <a:bodyPr lIns="0" tIns="0" rIns="0" bIns="0" rtlCol="0" anchor="t">
            <a:spAutoFit/>
          </a:bodyPr>
          <a:lstStyle/>
          <a:p>
            <a:pPr>
              <a:lnSpc>
                <a:spcPts val="2578"/>
              </a:lnSpc>
            </a:pPr>
            <a:r>
              <a:rPr lang="en-US" sz="1998" spc="77" dirty="0">
                <a:solidFill>
                  <a:srgbClr val="FFFFFF"/>
                </a:solidFill>
                <a:latin typeface="Arimo Bold"/>
              </a:rPr>
              <a:t>PHÂN TÍCH CHỨC NĂNG</a:t>
            </a:r>
          </a:p>
          <a:p>
            <a:pPr marL="0" lvl="0" indent="0" algn="l">
              <a:lnSpc>
                <a:spcPts val="2578"/>
              </a:lnSpc>
              <a:spcBef>
                <a:spcPct val="0"/>
              </a:spcBef>
            </a:pPr>
            <a:endParaRPr lang="en-US" sz="1998" spc="77" dirty="0">
              <a:solidFill>
                <a:srgbClr val="FFFFFF"/>
              </a:solidFill>
              <a:latin typeface="Arimo Bold"/>
            </a:endParaRPr>
          </a:p>
        </p:txBody>
      </p:sp>
      <p:grpSp>
        <p:nvGrpSpPr>
          <p:cNvPr id="40" name="Group 40"/>
          <p:cNvGrpSpPr/>
          <p:nvPr/>
        </p:nvGrpSpPr>
        <p:grpSpPr>
          <a:xfrm>
            <a:off x="8274568" y="4474683"/>
            <a:ext cx="680520" cy="1337634"/>
            <a:chOff x="0" y="0"/>
            <a:chExt cx="907360" cy="1783512"/>
          </a:xfrm>
        </p:grpSpPr>
        <p:pic>
          <p:nvPicPr>
            <p:cNvPr id="41" name="Picture 4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42" name="TextBox 42"/>
            <p:cNvSpPr txBox="1"/>
            <p:nvPr/>
          </p:nvSpPr>
          <p:spPr>
            <a:xfrm>
              <a:off x="117901" y="550186"/>
              <a:ext cx="671558" cy="654566"/>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37C9EF"/>
                  </a:solidFill>
                  <a:latin typeface="Clear Sans Bold"/>
                </a:rPr>
                <a:t>03</a:t>
              </a:r>
            </a:p>
          </p:txBody>
        </p:sp>
      </p:grpSp>
      <p:sp>
        <p:nvSpPr>
          <p:cNvPr id="43" name="TextBox 43"/>
          <p:cNvSpPr txBox="1"/>
          <p:nvPr/>
        </p:nvSpPr>
        <p:spPr>
          <a:xfrm>
            <a:off x="9139237" y="7747873"/>
            <a:ext cx="2812027" cy="740684"/>
          </a:xfrm>
          <a:prstGeom prst="rect">
            <a:avLst/>
          </a:prstGeom>
        </p:spPr>
        <p:txBody>
          <a:bodyPr lIns="0" tIns="0" rIns="0" bIns="0" rtlCol="0" anchor="t">
            <a:spAutoFit/>
          </a:bodyPr>
          <a:lstStyle/>
          <a:p>
            <a:pPr marL="0" lvl="0" indent="0" algn="l">
              <a:lnSpc>
                <a:spcPts val="2914"/>
              </a:lnSpc>
              <a:spcBef>
                <a:spcPct val="0"/>
              </a:spcBef>
            </a:pPr>
            <a:r>
              <a:rPr lang="en-US" sz="2259" spc="88" dirty="0">
                <a:solidFill>
                  <a:srgbClr val="FFFFFF"/>
                </a:solidFill>
                <a:latin typeface="Arimo Bold"/>
              </a:rPr>
              <a:t>SẢN PHẨM HOÀN THIỆN</a:t>
            </a:r>
          </a:p>
        </p:txBody>
      </p:sp>
      <p:grpSp>
        <p:nvGrpSpPr>
          <p:cNvPr id="44" name="Group 44"/>
          <p:cNvGrpSpPr/>
          <p:nvPr/>
        </p:nvGrpSpPr>
        <p:grpSpPr>
          <a:xfrm>
            <a:off x="8274568" y="5904130"/>
            <a:ext cx="680520" cy="1337634"/>
            <a:chOff x="0" y="0"/>
            <a:chExt cx="907360" cy="1783512"/>
          </a:xfrm>
        </p:grpSpPr>
        <p:pic>
          <p:nvPicPr>
            <p:cNvPr id="45" name="Picture 4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46" name="TextBox 46"/>
            <p:cNvSpPr txBox="1"/>
            <p:nvPr/>
          </p:nvSpPr>
          <p:spPr>
            <a:xfrm>
              <a:off x="117901" y="550186"/>
              <a:ext cx="671558" cy="654566"/>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2C92D5"/>
                  </a:solidFill>
                  <a:latin typeface="Clear Sans Bold"/>
                </a:rPr>
                <a:t>04</a:t>
              </a:r>
            </a:p>
          </p:txBody>
        </p:sp>
      </p:grpSp>
      <p:grpSp>
        <p:nvGrpSpPr>
          <p:cNvPr id="48" name="Group 48"/>
          <p:cNvGrpSpPr/>
          <p:nvPr/>
        </p:nvGrpSpPr>
        <p:grpSpPr>
          <a:xfrm>
            <a:off x="8274568" y="7335233"/>
            <a:ext cx="680520" cy="1334323"/>
            <a:chOff x="0" y="0"/>
            <a:chExt cx="907360" cy="1779097"/>
          </a:xfrm>
        </p:grpSpPr>
        <p:pic>
          <p:nvPicPr>
            <p:cNvPr id="49" name="Picture 4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499" r="24499"/>
            <a:stretch>
              <a:fillRect/>
            </a:stretch>
          </p:blipFill>
          <p:spPr>
            <a:xfrm>
              <a:off x="0" y="0"/>
              <a:ext cx="907360" cy="1779097"/>
            </a:xfrm>
            <a:prstGeom prst="rect">
              <a:avLst/>
            </a:prstGeom>
          </p:spPr>
        </p:pic>
        <p:sp>
          <p:nvSpPr>
            <p:cNvPr id="50" name="TextBox 50"/>
            <p:cNvSpPr txBox="1"/>
            <p:nvPr/>
          </p:nvSpPr>
          <p:spPr>
            <a:xfrm>
              <a:off x="117901" y="550186"/>
              <a:ext cx="671558" cy="650151"/>
            </a:xfrm>
            <a:prstGeom prst="rect">
              <a:avLst/>
            </a:prstGeom>
          </p:spPr>
          <p:txBody>
            <a:bodyPr lIns="0" tIns="0" rIns="0" bIns="0" rtlCol="0" anchor="t">
              <a:spAutoFit/>
            </a:bodyPr>
            <a:lstStyle/>
            <a:p>
              <a:pPr marL="0" lvl="0" indent="0" algn="ctr">
                <a:lnSpc>
                  <a:spcPts val="4098"/>
                </a:lnSpc>
                <a:spcBef>
                  <a:spcPct val="0"/>
                </a:spcBef>
              </a:pPr>
              <a:r>
                <a:rPr lang="en-US" sz="3128" u="none">
                  <a:solidFill>
                    <a:srgbClr val="13538A"/>
                  </a:solidFill>
                  <a:latin typeface="Clear Sans Bold"/>
                </a:rPr>
                <a:t>05</a:t>
              </a:r>
            </a:p>
          </p:txBody>
        </p:sp>
      </p:grpSp>
      <p:sp>
        <p:nvSpPr>
          <p:cNvPr id="51" name="TextBox 35">
            <a:extLst>
              <a:ext uri="{FF2B5EF4-FFF2-40B4-BE49-F238E27FC236}">
                <a16:creationId xmlns:a16="http://schemas.microsoft.com/office/drawing/2014/main" id="{32E94BFB-A325-D294-C82E-EB570D99F097}"/>
              </a:ext>
            </a:extLst>
          </p:cNvPr>
          <p:cNvSpPr txBox="1"/>
          <p:nvPr/>
        </p:nvSpPr>
        <p:spPr>
          <a:xfrm>
            <a:off x="9240599" y="3325492"/>
            <a:ext cx="2812027" cy="716735"/>
          </a:xfrm>
          <a:prstGeom prst="rect">
            <a:avLst/>
          </a:prstGeom>
        </p:spPr>
        <p:txBody>
          <a:bodyPr lIns="0" tIns="0" rIns="0" bIns="0" rtlCol="0" anchor="t">
            <a:spAutoFit/>
          </a:bodyPr>
          <a:lstStyle/>
          <a:p>
            <a:pPr marL="0" lvl="0" indent="0" algn="l">
              <a:lnSpc>
                <a:spcPts val="2914"/>
              </a:lnSpc>
              <a:spcBef>
                <a:spcPct val="0"/>
              </a:spcBef>
            </a:pPr>
            <a:r>
              <a:rPr lang="en-US" sz="2259" spc="88" dirty="0">
                <a:solidFill>
                  <a:srgbClr val="FFFFFF"/>
                </a:solidFill>
                <a:latin typeface="Arimo Bold"/>
              </a:rPr>
              <a:t>PHÂN TÍCH CƠ SỞ DỮ LIỆU</a:t>
            </a:r>
          </a:p>
        </p:txBody>
      </p:sp>
      <p:sp>
        <p:nvSpPr>
          <p:cNvPr id="52" name="TextBox 23">
            <a:extLst>
              <a:ext uri="{FF2B5EF4-FFF2-40B4-BE49-F238E27FC236}">
                <a16:creationId xmlns:a16="http://schemas.microsoft.com/office/drawing/2014/main" id="{C077D4D7-410F-AA61-94CB-F215A30EB5B5}"/>
              </a:ext>
            </a:extLst>
          </p:cNvPr>
          <p:cNvSpPr txBox="1"/>
          <p:nvPr/>
        </p:nvSpPr>
        <p:spPr>
          <a:xfrm>
            <a:off x="13169637" y="3371160"/>
            <a:ext cx="3600095" cy="609911"/>
          </a:xfrm>
          <a:prstGeom prst="rect">
            <a:avLst/>
          </a:prstGeom>
        </p:spPr>
        <p:txBody>
          <a:bodyPr lIns="0" tIns="0" rIns="0" bIns="0" rtlCol="0" anchor="t">
            <a:spAutoFit/>
          </a:bodyPr>
          <a:lstStyle/>
          <a:p>
            <a:pPr>
              <a:lnSpc>
                <a:spcPts val="2509"/>
              </a:lnSpc>
            </a:pPr>
            <a:r>
              <a:rPr lang="en-US" sz="1672" spc="83" dirty="0" err="1">
                <a:solidFill>
                  <a:srgbClr val="191919"/>
                </a:solidFill>
                <a:latin typeface="Arimo"/>
              </a:rPr>
              <a:t>Giới</a:t>
            </a:r>
            <a:r>
              <a:rPr lang="en-US" sz="1672" spc="83" dirty="0">
                <a:solidFill>
                  <a:srgbClr val="191919"/>
                </a:solidFill>
                <a:latin typeface="Arimo"/>
              </a:rPr>
              <a:t> </a:t>
            </a:r>
            <a:r>
              <a:rPr lang="en-US" sz="1672" spc="83" dirty="0" err="1">
                <a:solidFill>
                  <a:srgbClr val="191919"/>
                </a:solidFill>
                <a:latin typeface="Arimo"/>
              </a:rPr>
              <a:t>thiệu</a:t>
            </a:r>
            <a:r>
              <a:rPr lang="en-US" sz="1672" spc="83" dirty="0">
                <a:solidFill>
                  <a:srgbClr val="191919"/>
                </a:solidFill>
                <a:latin typeface="Arimo"/>
              </a:rPr>
              <a:t> </a:t>
            </a:r>
            <a:r>
              <a:rPr lang="en-US" sz="1672" spc="83" dirty="0" err="1">
                <a:solidFill>
                  <a:srgbClr val="191919"/>
                </a:solidFill>
                <a:latin typeface="Arimo"/>
              </a:rPr>
              <a:t>về</a:t>
            </a:r>
            <a:r>
              <a:rPr lang="en-US" sz="1672" spc="83" dirty="0">
                <a:solidFill>
                  <a:srgbClr val="191919"/>
                </a:solidFill>
                <a:latin typeface="Arimo"/>
              </a:rPr>
              <a:t> </a:t>
            </a:r>
            <a:r>
              <a:rPr lang="en-US" sz="1672" spc="83" dirty="0" err="1">
                <a:solidFill>
                  <a:srgbClr val="191919"/>
                </a:solidFill>
                <a:latin typeface="Arimo"/>
              </a:rPr>
              <a:t>csdl</a:t>
            </a:r>
            <a:r>
              <a:rPr lang="en-US" sz="1672" spc="83" dirty="0">
                <a:solidFill>
                  <a:srgbClr val="191919"/>
                </a:solidFill>
                <a:latin typeface="Arimo"/>
              </a:rPr>
              <a:t> </a:t>
            </a:r>
            <a:r>
              <a:rPr lang="en-US" sz="1672" spc="83" dirty="0" err="1">
                <a:solidFill>
                  <a:srgbClr val="191919"/>
                </a:solidFill>
                <a:latin typeface="Arimo"/>
              </a:rPr>
              <a:t>được</a:t>
            </a:r>
            <a:r>
              <a:rPr lang="en-US" sz="1672" spc="83" dirty="0">
                <a:solidFill>
                  <a:srgbClr val="191919"/>
                </a:solidFill>
                <a:latin typeface="Arimo"/>
              </a:rPr>
              <a:t> </a:t>
            </a:r>
            <a:r>
              <a:rPr lang="en-US" sz="1672" spc="83" dirty="0" err="1">
                <a:solidFill>
                  <a:srgbClr val="191919"/>
                </a:solidFill>
                <a:latin typeface="Arimo"/>
              </a:rPr>
              <a:t>sử</a:t>
            </a:r>
            <a:r>
              <a:rPr lang="en-US" sz="1672" spc="83" dirty="0">
                <a:solidFill>
                  <a:srgbClr val="191919"/>
                </a:solidFill>
                <a:latin typeface="Arimo"/>
              </a:rPr>
              <a:t> </a:t>
            </a:r>
            <a:r>
              <a:rPr lang="en-US" sz="1672" spc="83" dirty="0" err="1">
                <a:solidFill>
                  <a:srgbClr val="191919"/>
                </a:solidFill>
                <a:latin typeface="Arimo"/>
              </a:rPr>
              <a:t>dụng</a:t>
            </a:r>
            <a:r>
              <a:rPr lang="en-US" sz="1672" spc="83" dirty="0">
                <a:solidFill>
                  <a:srgbClr val="191919"/>
                </a:solidFill>
                <a:latin typeface="Arimo"/>
              </a:rPr>
              <a:t>, </a:t>
            </a:r>
            <a:r>
              <a:rPr lang="en-US" sz="1672" spc="83" dirty="0" err="1">
                <a:solidFill>
                  <a:srgbClr val="191919"/>
                </a:solidFill>
                <a:latin typeface="Arimo"/>
              </a:rPr>
              <a:t>phân</a:t>
            </a:r>
            <a:r>
              <a:rPr lang="en-US" sz="1672" spc="83" dirty="0">
                <a:solidFill>
                  <a:srgbClr val="191919"/>
                </a:solidFill>
                <a:latin typeface="Arimo"/>
              </a:rPr>
              <a:t> </a:t>
            </a:r>
            <a:r>
              <a:rPr lang="en-US" sz="1672" spc="83" dirty="0" err="1">
                <a:solidFill>
                  <a:srgbClr val="191919"/>
                </a:solidFill>
                <a:latin typeface="Arimo"/>
              </a:rPr>
              <a:t>tích</a:t>
            </a:r>
            <a:r>
              <a:rPr lang="en-US" sz="1672" spc="83" dirty="0">
                <a:solidFill>
                  <a:srgbClr val="191919"/>
                </a:solidFill>
                <a:latin typeface="Arimo"/>
              </a:rPr>
              <a:t> </a:t>
            </a:r>
            <a:r>
              <a:rPr lang="en-US" sz="1672" spc="83" dirty="0" err="1">
                <a:solidFill>
                  <a:srgbClr val="191919"/>
                </a:solidFill>
                <a:latin typeface="Arimo"/>
              </a:rPr>
              <a:t>thiết</a:t>
            </a:r>
            <a:r>
              <a:rPr lang="en-US" sz="1672" spc="83" dirty="0">
                <a:solidFill>
                  <a:srgbClr val="191919"/>
                </a:solidFill>
                <a:latin typeface="Arimo"/>
              </a:rPr>
              <a:t> </a:t>
            </a:r>
            <a:r>
              <a:rPr lang="en-US" sz="1672" spc="83" dirty="0" err="1">
                <a:solidFill>
                  <a:srgbClr val="191919"/>
                </a:solidFill>
                <a:latin typeface="Arimo"/>
              </a:rPr>
              <a:t>kế</a:t>
            </a:r>
            <a:r>
              <a:rPr lang="en-US" sz="1672" spc="83" dirty="0">
                <a:solidFill>
                  <a:srgbClr val="191919"/>
                </a:solidFill>
                <a:latin typeface="Arimo"/>
              </a:rPr>
              <a:t> </a:t>
            </a:r>
            <a:r>
              <a:rPr lang="en-US" sz="1672" spc="83" dirty="0" err="1">
                <a:solidFill>
                  <a:srgbClr val="191919"/>
                </a:solidFill>
                <a:latin typeface="Arimo"/>
              </a:rPr>
              <a:t>csdl</a:t>
            </a:r>
            <a:r>
              <a:rPr lang="en-US" sz="1672" spc="83" dirty="0">
                <a:solidFill>
                  <a:srgbClr val="191919"/>
                </a:solidFill>
                <a:latin typeface="Arimo"/>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par>
                                <p:cTn id="85" presetID="10"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500"/>
                                        <p:tgtEl>
                                          <p:spTgt spid="29"/>
                                        </p:tgtEl>
                                      </p:cBhvr>
                                    </p:animEffect>
                                  </p:childTnLst>
                                </p:cTn>
                              </p:par>
                              <p:par>
                                <p:cTn id="102" presetID="10" presetClass="entr" presetSubtype="0" fill="hold" nodeType="with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fade">
                                      <p:cBhvr>
                                        <p:cTn id="1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3" grpId="0"/>
      <p:bldP spid="18" grpId="0"/>
      <p:bldP spid="23" grpId="0"/>
      <p:bldP spid="35" grpId="0"/>
      <p:bldP spid="39" grpId="0"/>
      <p:bldP spid="43" grpId="0"/>
      <p:bldP spid="51"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53" name="Thiết kế không tên">
            <a:hlinkClick r:id="" action="ppaction://media"/>
            <a:extLst>
              <a:ext uri="{FF2B5EF4-FFF2-40B4-BE49-F238E27FC236}">
                <a16:creationId xmlns:a16="http://schemas.microsoft.com/office/drawing/2014/main" id="{CD3A324A-303B-4A6A-B9FF-A5A2508237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65828"/>
          <a:stretch/>
        </p:blipFill>
        <p:spPr>
          <a:xfrm>
            <a:off x="0" y="-1"/>
            <a:ext cx="18288000" cy="2479855"/>
          </a:xfrm>
          <a:prstGeom prst="rect">
            <a:avLst/>
          </a:prstGeom>
        </p:spPr>
      </p:pic>
      <p:grpSp>
        <p:nvGrpSpPr>
          <p:cNvPr id="2" name="Group 2"/>
          <p:cNvGrpSpPr/>
          <p:nvPr/>
        </p:nvGrpSpPr>
        <p:grpSpPr>
          <a:xfrm>
            <a:off x="7495138" y="4128117"/>
            <a:ext cx="3297725" cy="5502615"/>
            <a:chOff x="0" y="0"/>
            <a:chExt cx="4396967" cy="6840244"/>
          </a:xfrm>
        </p:grpSpPr>
        <p:sp>
          <p:nvSpPr>
            <p:cNvPr id="3" name="AutoShape 3"/>
            <p:cNvSpPr/>
            <p:nvPr/>
          </p:nvSpPr>
          <p:spPr>
            <a:xfrm>
              <a:off x="0" y="1664599"/>
              <a:ext cx="4396967" cy="5175645"/>
            </a:xfrm>
            <a:prstGeom prst="rect">
              <a:avLst/>
            </a:prstGeom>
            <a:solidFill>
              <a:srgbClr val="37C9EF"/>
            </a:solidFill>
          </p:spPr>
        </p:sp>
        <p:sp>
          <p:nvSpPr>
            <p:cNvPr id="4" name="AutoShape 4"/>
            <p:cNvSpPr/>
            <p:nvPr/>
          </p:nvSpPr>
          <p:spPr>
            <a:xfrm>
              <a:off x="0" y="0"/>
              <a:ext cx="4396967" cy="2112223"/>
            </a:xfrm>
            <a:prstGeom prst="rect">
              <a:avLst/>
            </a:prstGeom>
            <a:solidFill>
              <a:srgbClr val="FFFFFF"/>
            </a:solidFill>
          </p:spPr>
        </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37413" y="403529"/>
              <a:ext cx="2522141" cy="2522141"/>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46520" y="613352"/>
              <a:ext cx="2102494" cy="2102494"/>
            </a:xfrm>
            <a:prstGeom prst="rect">
              <a:avLst/>
            </a:prstGeom>
          </p:spPr>
        </p:pic>
      </p:grpSp>
      <p:grpSp>
        <p:nvGrpSpPr>
          <p:cNvPr id="7" name="Group 7"/>
          <p:cNvGrpSpPr/>
          <p:nvPr/>
        </p:nvGrpSpPr>
        <p:grpSpPr>
          <a:xfrm>
            <a:off x="14090587" y="4128117"/>
            <a:ext cx="3297725" cy="5502615"/>
            <a:chOff x="0" y="0"/>
            <a:chExt cx="4396967" cy="6840244"/>
          </a:xfrm>
        </p:grpSpPr>
        <p:sp>
          <p:nvSpPr>
            <p:cNvPr id="8" name="AutoShape 8"/>
            <p:cNvSpPr/>
            <p:nvPr/>
          </p:nvSpPr>
          <p:spPr>
            <a:xfrm>
              <a:off x="0" y="1664599"/>
              <a:ext cx="4396967" cy="5175645"/>
            </a:xfrm>
            <a:prstGeom prst="rect">
              <a:avLst/>
            </a:prstGeom>
            <a:solidFill>
              <a:srgbClr val="86EAE9"/>
            </a:solidFill>
          </p:spPr>
        </p:sp>
        <p:sp>
          <p:nvSpPr>
            <p:cNvPr id="9" name="AutoShape 9"/>
            <p:cNvSpPr/>
            <p:nvPr/>
          </p:nvSpPr>
          <p:spPr>
            <a:xfrm>
              <a:off x="0" y="0"/>
              <a:ext cx="4396967" cy="2112223"/>
            </a:xfrm>
            <a:prstGeom prst="rect">
              <a:avLst/>
            </a:prstGeom>
            <a:solidFill>
              <a:srgbClr val="FFFFFF"/>
            </a:solidFill>
          </p:spPr>
        </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37413" y="403529"/>
              <a:ext cx="2522141" cy="2522141"/>
            </a:xfrm>
            <a:prstGeom prst="rect">
              <a:avLst/>
            </a:prstGeom>
          </p:spPr>
        </p:pic>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12" name="Group 12"/>
          <p:cNvGrpSpPr/>
          <p:nvPr/>
        </p:nvGrpSpPr>
        <p:grpSpPr>
          <a:xfrm>
            <a:off x="10792862" y="4128117"/>
            <a:ext cx="3297725" cy="5502615"/>
            <a:chOff x="0" y="0"/>
            <a:chExt cx="4396967" cy="6840244"/>
          </a:xfrm>
        </p:grpSpPr>
        <p:sp>
          <p:nvSpPr>
            <p:cNvPr id="13" name="AutoShape 13"/>
            <p:cNvSpPr/>
            <p:nvPr/>
          </p:nvSpPr>
          <p:spPr>
            <a:xfrm>
              <a:off x="0" y="1664599"/>
              <a:ext cx="4396967" cy="5175645"/>
            </a:xfrm>
            <a:prstGeom prst="rect">
              <a:avLst/>
            </a:prstGeom>
            <a:solidFill>
              <a:srgbClr val="3EDAD8"/>
            </a:solidFill>
          </p:spPr>
        </p:sp>
        <p:sp>
          <p:nvSpPr>
            <p:cNvPr id="14" name="AutoShape 14"/>
            <p:cNvSpPr/>
            <p:nvPr/>
          </p:nvSpPr>
          <p:spPr>
            <a:xfrm>
              <a:off x="0" y="0"/>
              <a:ext cx="4396967" cy="2112223"/>
            </a:xfrm>
            <a:prstGeom prst="rect">
              <a:avLst/>
            </a:prstGeom>
            <a:solidFill>
              <a:srgbClr val="FFFFFF"/>
            </a:solidFill>
          </p:spPr>
        </p:sp>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37413" y="403529"/>
              <a:ext cx="2522141" cy="2522141"/>
            </a:xfrm>
            <a:prstGeom prst="rect">
              <a:avLst/>
            </a:prstGeom>
          </p:spPr>
        </p:pic>
        <p:pic>
          <p:nvPicPr>
            <p:cNvPr id="16" name="Picture 1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46520" y="613352"/>
              <a:ext cx="2102494" cy="2102494"/>
            </a:xfrm>
            <a:prstGeom prst="rect">
              <a:avLst/>
            </a:prstGeom>
          </p:spPr>
        </p:pic>
      </p:grpSp>
      <p:grpSp>
        <p:nvGrpSpPr>
          <p:cNvPr id="17" name="Group 17"/>
          <p:cNvGrpSpPr/>
          <p:nvPr/>
        </p:nvGrpSpPr>
        <p:grpSpPr>
          <a:xfrm>
            <a:off x="4197413" y="4128117"/>
            <a:ext cx="3297725" cy="5502615"/>
            <a:chOff x="0" y="0"/>
            <a:chExt cx="4396967" cy="6840244"/>
          </a:xfrm>
        </p:grpSpPr>
        <p:sp>
          <p:nvSpPr>
            <p:cNvPr id="18" name="AutoShape 18"/>
            <p:cNvSpPr/>
            <p:nvPr/>
          </p:nvSpPr>
          <p:spPr>
            <a:xfrm>
              <a:off x="0" y="1664599"/>
              <a:ext cx="4396967" cy="5175645"/>
            </a:xfrm>
            <a:prstGeom prst="rect">
              <a:avLst/>
            </a:prstGeom>
            <a:solidFill>
              <a:srgbClr val="2C92D5"/>
            </a:solidFill>
          </p:spPr>
        </p:sp>
        <p:sp>
          <p:nvSpPr>
            <p:cNvPr id="19" name="AutoShape 19"/>
            <p:cNvSpPr/>
            <p:nvPr/>
          </p:nvSpPr>
          <p:spPr>
            <a:xfrm>
              <a:off x="0" y="0"/>
              <a:ext cx="4396967" cy="2112223"/>
            </a:xfrm>
            <a:prstGeom prst="rect">
              <a:avLst/>
            </a:prstGeom>
            <a:solidFill>
              <a:srgbClr val="FFFFFF"/>
            </a:solidFill>
          </p:spPr>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37413" y="403529"/>
              <a:ext cx="2522141" cy="2522141"/>
            </a:xfrm>
            <a:prstGeom prst="rect">
              <a:avLst/>
            </a:prstGeom>
          </p:spPr>
        </p:pic>
        <p:pic>
          <p:nvPicPr>
            <p:cNvPr id="21" name="Picture 2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46520" y="613352"/>
              <a:ext cx="2102494" cy="2102494"/>
            </a:xfrm>
            <a:prstGeom prst="rect">
              <a:avLst/>
            </a:prstGeom>
          </p:spPr>
        </p:pic>
      </p:grpSp>
      <p:grpSp>
        <p:nvGrpSpPr>
          <p:cNvPr id="22" name="Group 22"/>
          <p:cNvGrpSpPr/>
          <p:nvPr/>
        </p:nvGrpSpPr>
        <p:grpSpPr>
          <a:xfrm>
            <a:off x="899688" y="4128117"/>
            <a:ext cx="3297725" cy="5502614"/>
            <a:chOff x="0" y="0"/>
            <a:chExt cx="4396967" cy="7336818"/>
          </a:xfrm>
        </p:grpSpPr>
        <p:sp>
          <p:nvSpPr>
            <p:cNvPr id="23" name="AutoShape 23"/>
            <p:cNvSpPr/>
            <p:nvPr/>
          </p:nvSpPr>
          <p:spPr>
            <a:xfrm>
              <a:off x="0" y="2265561"/>
              <a:ext cx="4396967" cy="5071257"/>
            </a:xfrm>
            <a:prstGeom prst="rect">
              <a:avLst/>
            </a:prstGeom>
            <a:solidFill>
              <a:srgbClr val="13538A"/>
            </a:solidFill>
          </p:spPr>
          <p:txBody>
            <a:bodyPr/>
            <a:lstStyle/>
            <a:p>
              <a:endParaRPr lang="en-US" dirty="0"/>
            </a:p>
          </p:txBody>
        </p:sp>
        <p:sp>
          <p:nvSpPr>
            <p:cNvPr id="24" name="AutoShape 24"/>
            <p:cNvSpPr/>
            <p:nvPr/>
          </p:nvSpPr>
          <p:spPr>
            <a:xfrm>
              <a:off x="0" y="0"/>
              <a:ext cx="4396967" cy="2252566"/>
            </a:xfrm>
            <a:prstGeom prst="rect">
              <a:avLst/>
            </a:prstGeom>
            <a:solidFill>
              <a:srgbClr val="FFFFFF"/>
            </a:solidFill>
          </p:spPr>
        </p:sp>
        <p:pic>
          <p:nvPicPr>
            <p:cNvPr id="25" name="Picture 2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37413" y="403529"/>
              <a:ext cx="2522141" cy="2522141"/>
            </a:xfrm>
            <a:prstGeom prst="rect">
              <a:avLst/>
            </a:prstGeom>
          </p:spPr>
        </p:pic>
        <p:pic>
          <p:nvPicPr>
            <p:cNvPr id="26" name="Picture 26"/>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46520" y="613352"/>
              <a:ext cx="2102494" cy="2102494"/>
            </a:xfrm>
            <a:prstGeom prst="rect">
              <a:avLst/>
            </a:prstGeom>
          </p:spPr>
        </p:pic>
      </p:grpSp>
      <p:pic>
        <p:nvPicPr>
          <p:cNvPr id="27" name="Picture 27"/>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2155644" y="4854964"/>
            <a:ext cx="785812" cy="1105362"/>
          </a:xfrm>
          <a:prstGeom prst="rect">
            <a:avLst/>
          </a:prstGeom>
        </p:spPr>
      </p:pic>
      <p:pic>
        <p:nvPicPr>
          <p:cNvPr id="28" name="Picture 28"/>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369644" y="4128117"/>
            <a:ext cx="357812" cy="298610"/>
          </a:xfrm>
          <a:prstGeom prst="rect">
            <a:avLst/>
          </a:prstGeom>
        </p:spPr>
      </p:pic>
      <p:pic>
        <p:nvPicPr>
          <p:cNvPr id="29" name="Picture 29"/>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5667369" y="4128117"/>
            <a:ext cx="357812" cy="298610"/>
          </a:xfrm>
          <a:prstGeom prst="rect">
            <a:avLst/>
          </a:prstGeom>
        </p:spPr>
      </p:pic>
      <p:pic>
        <p:nvPicPr>
          <p:cNvPr id="30" name="Picture 30"/>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8965094" y="4128117"/>
            <a:ext cx="357812" cy="298610"/>
          </a:xfrm>
          <a:prstGeom prst="rect">
            <a:avLst/>
          </a:prstGeom>
        </p:spPr>
      </p:pic>
      <p:pic>
        <p:nvPicPr>
          <p:cNvPr id="31" name="Picture 31"/>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12262819" y="4128117"/>
            <a:ext cx="357812" cy="298610"/>
          </a:xfrm>
          <a:prstGeom prst="rect">
            <a:avLst/>
          </a:prstGeom>
        </p:spPr>
      </p:pic>
      <p:pic>
        <p:nvPicPr>
          <p:cNvPr id="32" name="Picture 32"/>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15560544" y="4128117"/>
            <a:ext cx="357812" cy="298610"/>
          </a:xfrm>
          <a:prstGeom prst="rect">
            <a:avLst/>
          </a:prstGeom>
        </p:spPr>
      </p:pic>
      <p:pic>
        <p:nvPicPr>
          <p:cNvPr id="33" name="Picture 33"/>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2048819" y="4854964"/>
            <a:ext cx="785812" cy="1105362"/>
          </a:xfrm>
          <a:prstGeom prst="rect">
            <a:avLst/>
          </a:prstGeom>
        </p:spPr>
      </p:pic>
      <p:pic>
        <p:nvPicPr>
          <p:cNvPr id="36" name="Picture 36"/>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8643551" y="4849438"/>
            <a:ext cx="1060393" cy="1110888"/>
          </a:xfrm>
          <a:prstGeom prst="rect">
            <a:avLst/>
          </a:prstGeom>
        </p:spPr>
      </p:pic>
      <p:grpSp>
        <p:nvGrpSpPr>
          <p:cNvPr id="37" name="Group 37"/>
          <p:cNvGrpSpPr/>
          <p:nvPr/>
        </p:nvGrpSpPr>
        <p:grpSpPr>
          <a:xfrm>
            <a:off x="2541623" y="1277353"/>
            <a:ext cx="12845108" cy="1100087"/>
            <a:chOff x="-479528" y="331537"/>
            <a:chExt cx="17126810" cy="1466784"/>
          </a:xfrm>
        </p:grpSpPr>
        <p:sp>
          <p:nvSpPr>
            <p:cNvPr id="38" name="TextBox 38"/>
            <p:cNvSpPr txBox="1"/>
            <p:nvPr/>
          </p:nvSpPr>
          <p:spPr>
            <a:xfrm>
              <a:off x="-479528" y="331537"/>
              <a:ext cx="16647282" cy="1088391"/>
            </a:xfrm>
            <a:prstGeom prst="rect">
              <a:avLst/>
            </a:prstGeom>
          </p:spPr>
          <p:txBody>
            <a:bodyPr lIns="0" tIns="0" rIns="0" bIns="0" rtlCol="0" anchor="t">
              <a:spAutoFit/>
            </a:bodyPr>
            <a:lstStyle/>
            <a:p>
              <a:pPr algn="ctr">
                <a:lnSpc>
                  <a:spcPts val="6629"/>
                </a:lnSpc>
              </a:pPr>
              <a:r>
                <a:rPr lang="en-US" sz="5099" b="1" spc="152" dirty="0">
                  <a:solidFill>
                    <a:srgbClr val="31356E"/>
                  </a:solidFill>
                  <a:latin typeface="Times New Roman" panose="02020603050405020304" pitchFamily="18" charset="0"/>
                  <a:cs typeface="Times New Roman" panose="02020603050405020304" pitchFamily="18" charset="0"/>
                </a:rPr>
                <a:t>BẢNG PHÂN CÔNG</a:t>
              </a:r>
            </a:p>
          </p:txBody>
        </p:sp>
        <p:sp>
          <p:nvSpPr>
            <p:cNvPr id="39" name="TextBox 39"/>
            <p:cNvSpPr txBox="1"/>
            <p:nvPr/>
          </p:nvSpPr>
          <p:spPr>
            <a:xfrm>
              <a:off x="0" y="1210099"/>
              <a:ext cx="16647282" cy="588222"/>
            </a:xfrm>
            <a:prstGeom prst="rect">
              <a:avLst/>
            </a:prstGeom>
          </p:spPr>
          <p:txBody>
            <a:bodyPr lIns="0" tIns="0" rIns="0" bIns="0" rtlCol="0" anchor="t">
              <a:spAutoFit/>
            </a:bodyPr>
            <a:lstStyle/>
            <a:p>
              <a:pPr algn="ctr">
                <a:lnSpc>
                  <a:spcPts val="3640"/>
                </a:lnSpc>
              </a:pPr>
              <a:endParaRPr/>
            </a:p>
          </p:txBody>
        </p:sp>
      </p:grpSp>
      <p:sp>
        <p:nvSpPr>
          <p:cNvPr id="40" name="TextBox 40"/>
          <p:cNvSpPr txBox="1"/>
          <p:nvPr/>
        </p:nvSpPr>
        <p:spPr>
          <a:xfrm>
            <a:off x="1032915" y="3052122"/>
            <a:ext cx="3031270" cy="1075995"/>
          </a:xfrm>
          <a:prstGeom prst="rect">
            <a:avLst/>
          </a:prstGeom>
        </p:spPr>
        <p:txBody>
          <a:bodyPr lIns="0" tIns="0" rIns="0" bIns="0" rtlCol="0" anchor="t">
            <a:spAutoFit/>
          </a:bodyPr>
          <a:lstStyle/>
          <a:p>
            <a:pPr marL="0" lvl="0" indent="0" algn="ctr">
              <a:lnSpc>
                <a:spcPts val="4325"/>
              </a:lnSpc>
              <a:spcBef>
                <a:spcPct val="0"/>
              </a:spcBef>
            </a:pPr>
            <a:r>
              <a:rPr lang="en-US" sz="3089" b="1" u="none" dirty="0">
                <a:solidFill>
                  <a:srgbClr val="2B4B82"/>
                </a:solidFill>
                <a:latin typeface="Arial" panose="020B0604020202020204" pitchFamily="34" charset="0"/>
                <a:cs typeface="Arial" panose="020B0604020202020204" pitchFamily="34" charset="0"/>
              </a:rPr>
              <a:t>PHAN HỮU LÂN</a:t>
            </a:r>
          </a:p>
          <a:p>
            <a:pPr marL="0" lvl="0" indent="0" algn="ctr">
              <a:lnSpc>
                <a:spcPts val="4325"/>
              </a:lnSpc>
              <a:spcBef>
                <a:spcPct val="0"/>
              </a:spcBef>
            </a:pPr>
            <a:r>
              <a:rPr lang="en-US" sz="3089" b="1" u="none" dirty="0">
                <a:solidFill>
                  <a:srgbClr val="2B4B82"/>
                </a:solidFill>
                <a:latin typeface="Arial" panose="020B0604020202020204" pitchFamily="34" charset="0"/>
                <a:cs typeface="Arial" panose="020B0604020202020204" pitchFamily="34" charset="0"/>
              </a:rPr>
              <a:t>(</a:t>
            </a:r>
            <a:r>
              <a:rPr lang="en-US" sz="3089" b="1" u="none" dirty="0" err="1">
                <a:solidFill>
                  <a:srgbClr val="2B4B82"/>
                </a:solidFill>
                <a:latin typeface="Arial" panose="020B0604020202020204" pitchFamily="34" charset="0"/>
                <a:cs typeface="Arial" panose="020B0604020202020204" pitchFamily="34" charset="0"/>
              </a:rPr>
              <a:t>Trưởng</a:t>
            </a:r>
            <a:r>
              <a:rPr lang="en-US" sz="3089" b="1" u="none" dirty="0">
                <a:solidFill>
                  <a:srgbClr val="2B4B82"/>
                </a:solidFill>
                <a:latin typeface="Arial" panose="020B0604020202020204" pitchFamily="34" charset="0"/>
                <a:cs typeface="Arial" panose="020B0604020202020204" pitchFamily="34" charset="0"/>
              </a:rPr>
              <a:t> </a:t>
            </a:r>
            <a:r>
              <a:rPr lang="en-US" sz="3089" b="1" u="none" dirty="0" err="1">
                <a:solidFill>
                  <a:srgbClr val="2B4B82"/>
                </a:solidFill>
                <a:latin typeface="Arial" panose="020B0604020202020204" pitchFamily="34" charset="0"/>
                <a:cs typeface="Arial" panose="020B0604020202020204" pitchFamily="34" charset="0"/>
              </a:rPr>
              <a:t>nhóm</a:t>
            </a:r>
            <a:r>
              <a:rPr lang="en-US" sz="3089" b="1" u="none" dirty="0">
                <a:solidFill>
                  <a:srgbClr val="2B4B82"/>
                </a:solidFill>
                <a:latin typeface="Arial" panose="020B0604020202020204" pitchFamily="34" charset="0"/>
                <a:cs typeface="Arial" panose="020B0604020202020204" pitchFamily="34" charset="0"/>
              </a:rPr>
              <a:t>)</a:t>
            </a:r>
          </a:p>
        </p:txBody>
      </p:sp>
      <p:sp>
        <p:nvSpPr>
          <p:cNvPr id="41" name="TextBox 41"/>
          <p:cNvSpPr txBox="1"/>
          <p:nvPr/>
        </p:nvSpPr>
        <p:spPr>
          <a:xfrm>
            <a:off x="3936487" y="3052122"/>
            <a:ext cx="3819576" cy="1075995"/>
          </a:xfrm>
          <a:prstGeom prst="rect">
            <a:avLst/>
          </a:prstGeom>
        </p:spPr>
        <p:txBody>
          <a:bodyPr lIns="0" tIns="0" rIns="0" bIns="0" rtlCol="0" anchor="t">
            <a:spAutoFit/>
          </a:bodyPr>
          <a:lstStyle/>
          <a:p>
            <a:pPr lvl="0" algn="ctr">
              <a:lnSpc>
                <a:spcPts val="4325"/>
              </a:lnSpc>
              <a:spcBef>
                <a:spcPct val="0"/>
              </a:spcBef>
            </a:pPr>
            <a:r>
              <a:rPr lang="en-US" sz="3089" b="1" dirty="0">
                <a:solidFill>
                  <a:srgbClr val="2B4B82"/>
                </a:solidFill>
                <a:latin typeface="Arial" panose="020B0604020202020204" pitchFamily="34" charset="0"/>
                <a:cs typeface="Arial" panose="020B0604020202020204" pitchFamily="34" charset="0"/>
              </a:rPr>
              <a:t>TRẦN THỊ BẢO NGÂN</a:t>
            </a:r>
          </a:p>
        </p:txBody>
      </p:sp>
      <p:sp>
        <p:nvSpPr>
          <p:cNvPr id="42" name="TextBox 42"/>
          <p:cNvSpPr txBox="1"/>
          <p:nvPr/>
        </p:nvSpPr>
        <p:spPr>
          <a:xfrm>
            <a:off x="7290649" y="2748019"/>
            <a:ext cx="3706702" cy="1468800"/>
          </a:xfrm>
          <a:prstGeom prst="rect">
            <a:avLst/>
          </a:prstGeom>
        </p:spPr>
        <p:txBody>
          <a:bodyPr wrap="square" lIns="0" tIns="0" rIns="0" bIns="0" rtlCol="0" anchor="t">
            <a:spAutoFit/>
          </a:bodyPr>
          <a:lstStyle/>
          <a:p>
            <a:pPr algn="ctr">
              <a:lnSpc>
                <a:spcPts val="3919"/>
              </a:lnSpc>
            </a:pPr>
            <a:r>
              <a:rPr lang="en-US" sz="3200" b="1" spc="478" dirty="0">
                <a:solidFill>
                  <a:srgbClr val="2B4B82"/>
                </a:solidFill>
                <a:latin typeface="Arial" panose="020B0604020202020204" pitchFamily="34" charset="0"/>
                <a:cs typeface="Arial" panose="020B0604020202020204" pitchFamily="34" charset="0"/>
              </a:rPr>
              <a:t>VANNIDA NANTHAVONGSA</a:t>
            </a:r>
          </a:p>
        </p:txBody>
      </p:sp>
      <p:sp>
        <p:nvSpPr>
          <p:cNvPr id="43" name="TextBox 43"/>
          <p:cNvSpPr txBox="1"/>
          <p:nvPr/>
        </p:nvSpPr>
        <p:spPr>
          <a:xfrm>
            <a:off x="10930737" y="3052121"/>
            <a:ext cx="3297725" cy="968663"/>
          </a:xfrm>
          <a:prstGeom prst="rect">
            <a:avLst/>
          </a:prstGeom>
        </p:spPr>
        <p:txBody>
          <a:bodyPr wrap="square" lIns="0" tIns="0" rIns="0" bIns="0" rtlCol="0" anchor="t">
            <a:spAutoFit/>
          </a:bodyPr>
          <a:lstStyle/>
          <a:p>
            <a:pPr algn="ctr">
              <a:lnSpc>
                <a:spcPts val="3919"/>
              </a:lnSpc>
            </a:pPr>
            <a:r>
              <a:rPr lang="en-US" sz="3200" b="1" spc="478" dirty="0">
                <a:solidFill>
                  <a:srgbClr val="2B4B82"/>
                </a:solidFill>
                <a:latin typeface="Arial" panose="020B0604020202020204" pitchFamily="34" charset="0"/>
                <a:cs typeface="Arial" panose="020B0604020202020204" pitchFamily="34" charset="0"/>
              </a:rPr>
              <a:t>LÊ NGUYỄN MINH TRỌNG</a:t>
            </a:r>
          </a:p>
        </p:txBody>
      </p:sp>
      <p:sp>
        <p:nvSpPr>
          <p:cNvPr id="44" name="TextBox 44"/>
          <p:cNvSpPr txBox="1"/>
          <p:nvPr/>
        </p:nvSpPr>
        <p:spPr>
          <a:xfrm>
            <a:off x="14090049" y="3066408"/>
            <a:ext cx="3297725" cy="468526"/>
          </a:xfrm>
          <a:prstGeom prst="rect">
            <a:avLst/>
          </a:prstGeom>
        </p:spPr>
        <p:txBody>
          <a:bodyPr lIns="0" tIns="0" rIns="0" bIns="0" rtlCol="0" anchor="t">
            <a:spAutoFit/>
          </a:bodyPr>
          <a:lstStyle/>
          <a:p>
            <a:pPr algn="ctr">
              <a:lnSpc>
                <a:spcPts val="3919"/>
              </a:lnSpc>
            </a:pPr>
            <a:r>
              <a:rPr lang="en-US" sz="3200" b="1" spc="478" dirty="0">
                <a:solidFill>
                  <a:srgbClr val="2B4B82"/>
                </a:solidFill>
                <a:latin typeface="Arial" panose="020B0604020202020204" pitchFamily="34" charset="0"/>
                <a:cs typeface="Arial" panose="020B0604020202020204" pitchFamily="34" charset="0"/>
              </a:rPr>
              <a:t>VÕ ĐẠI HÚA</a:t>
            </a:r>
          </a:p>
        </p:txBody>
      </p:sp>
      <p:grpSp>
        <p:nvGrpSpPr>
          <p:cNvPr id="45" name="Group 45"/>
          <p:cNvGrpSpPr/>
          <p:nvPr/>
        </p:nvGrpSpPr>
        <p:grpSpPr>
          <a:xfrm>
            <a:off x="7224416" y="9630732"/>
            <a:ext cx="3839167" cy="1312536"/>
            <a:chOff x="0" y="0"/>
            <a:chExt cx="5118890" cy="1750048"/>
          </a:xfrm>
        </p:grpSpPr>
        <p:grpSp>
          <p:nvGrpSpPr>
            <p:cNvPr id="46" name="Group 46"/>
            <p:cNvGrpSpPr>
              <a:grpSpLocks noChangeAspect="1"/>
            </p:cNvGrpSpPr>
            <p:nvPr/>
          </p:nvGrpSpPr>
          <p:grpSpPr>
            <a:xfrm>
              <a:off x="0" y="0"/>
              <a:ext cx="5118890" cy="1750048"/>
              <a:chOff x="0" y="0"/>
              <a:chExt cx="6604000" cy="2257778"/>
            </a:xfrm>
          </p:grpSpPr>
          <p:sp>
            <p:nvSpPr>
              <p:cNvPr id="47" name="Freeform 47"/>
              <p:cNvSpPr/>
              <p:nvPr/>
            </p:nvSpPr>
            <p:spPr>
              <a:xfrm>
                <a:off x="16351" y="0"/>
                <a:ext cx="2570727" cy="2257821"/>
              </a:xfrm>
              <a:custGeom>
                <a:avLst/>
                <a:gdLst/>
                <a:ahLst/>
                <a:cxnLst/>
                <a:rect l="l" t="t" r="r" b="b"/>
                <a:pathLst>
                  <a:path w="2570727" h="2257821">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lnTo>
                      <a:pt x="1952149" y="0"/>
                    </a:lnTo>
                    <a:cubicBezTo>
                      <a:pt x="1896012" y="0"/>
                      <a:pt x="1842173" y="22301"/>
                      <a:pt x="1802478" y="61996"/>
                    </a:cubicBezTo>
                    <a:cubicBezTo>
                      <a:pt x="1762783" y="101691"/>
                      <a:pt x="1740482" y="155529"/>
                      <a:pt x="1740482" y="211667"/>
                    </a:cubicBezTo>
                    <a:lnTo>
                      <a:pt x="1740482" y="282222"/>
                    </a:lnTo>
                    <a:cubicBezTo>
                      <a:pt x="1741003" y="398753"/>
                      <a:pt x="1835617" y="492944"/>
                      <a:pt x="1952149" y="492944"/>
                    </a:cubicBezTo>
                    <a:cubicBezTo>
                      <a:pt x="2068681" y="492944"/>
                      <a:pt x="2163295" y="398753"/>
                      <a:pt x="2163816" y="282222"/>
                    </a:cubicBezTo>
                    <a:lnTo>
                      <a:pt x="2163816" y="211667"/>
                    </a:lnTo>
                    <a:cubicBezTo>
                      <a:pt x="2163816" y="155529"/>
                      <a:pt x="2141515" y="101691"/>
                      <a:pt x="2101820" y="61996"/>
                    </a:cubicBezTo>
                    <a:cubicBezTo>
                      <a:pt x="2062125" y="22301"/>
                      <a:pt x="2008286" y="0"/>
                      <a:pt x="1952149" y="0"/>
                    </a:cubicBezTo>
                    <a:close/>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7"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close/>
                  </a:path>
                </a:pathLst>
              </a:custGeom>
              <a:solidFill>
                <a:srgbClr val="6CE5E8"/>
              </a:solidFill>
            </p:spPr>
          </p:sp>
          <p:sp>
            <p:nvSpPr>
              <p:cNvPr id="48" name="Freeform 48"/>
              <p:cNvSpPr/>
              <p:nvPr/>
            </p:nvSpPr>
            <p:spPr>
              <a:xfrm>
                <a:off x="2683351" y="0"/>
                <a:ext cx="3904227" cy="2257821"/>
              </a:xfrm>
              <a:custGeom>
                <a:avLst/>
                <a:gdLst/>
                <a:ahLst/>
                <a:cxnLst/>
                <a:rect l="l" t="t" r="r" b="b"/>
                <a:pathLst>
                  <a:path w="3904227" h="2257821">
                    <a:moveTo>
                      <a:pt x="618649" y="0"/>
                    </a:moveTo>
                    <a:lnTo>
                      <a:pt x="618649" y="0"/>
                    </a:lnTo>
                    <a:cubicBezTo>
                      <a:pt x="562512"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3"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300" y="2257786"/>
                      <a:pt x="751423" y="2207921"/>
                      <a:pt x="740075" y="2139879"/>
                    </a:cubicBezTo>
                    <a:lnTo>
                      <a:pt x="625704"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1952149" y="0"/>
                    </a:moveTo>
                    <a:cubicBezTo>
                      <a:pt x="1835249" y="0"/>
                      <a:pt x="1740482" y="94766"/>
                      <a:pt x="1740482" y="211667"/>
                    </a:cubicBezTo>
                    <a:lnTo>
                      <a:pt x="1740482" y="282222"/>
                    </a:lnTo>
                    <a:cubicBezTo>
                      <a:pt x="1741004" y="398753"/>
                      <a:pt x="1835617" y="492944"/>
                      <a:pt x="1952149" y="492944"/>
                    </a:cubicBezTo>
                    <a:cubicBezTo>
                      <a:pt x="2068681" y="492944"/>
                      <a:pt x="2163294" y="398753"/>
                      <a:pt x="2163816" y="282222"/>
                    </a:cubicBezTo>
                    <a:lnTo>
                      <a:pt x="2163816" y="211667"/>
                    </a:lnTo>
                    <a:cubicBezTo>
                      <a:pt x="2163816" y="94766"/>
                      <a:pt x="2069049" y="0"/>
                      <a:pt x="1952149" y="0"/>
                    </a:cubicBezTo>
                    <a:close/>
                    <a:moveTo>
                      <a:pt x="1732933" y="969998"/>
                    </a:moveTo>
                    <a:cubicBezTo>
                      <a:pt x="1734132" y="961884"/>
                      <a:pt x="1722702" y="958709"/>
                      <a:pt x="1719527"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4"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800" y="2257786"/>
                      <a:pt x="2084923"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close/>
                    <a:moveTo>
                      <a:pt x="3285649" y="0"/>
                    </a:moveTo>
                    <a:cubicBezTo>
                      <a:pt x="3168749" y="0"/>
                      <a:pt x="3073982" y="94766"/>
                      <a:pt x="3073982" y="211667"/>
                    </a:cubicBezTo>
                    <a:lnTo>
                      <a:pt x="3073982" y="282222"/>
                    </a:lnTo>
                    <a:cubicBezTo>
                      <a:pt x="3074504" y="398753"/>
                      <a:pt x="3169117" y="492944"/>
                      <a:pt x="3285649" y="492944"/>
                    </a:cubicBezTo>
                    <a:cubicBezTo>
                      <a:pt x="3402181" y="492944"/>
                      <a:pt x="3496794" y="398753"/>
                      <a:pt x="3497316" y="282222"/>
                    </a:cubicBezTo>
                    <a:lnTo>
                      <a:pt x="3497316" y="211667"/>
                    </a:lnTo>
                    <a:cubicBezTo>
                      <a:pt x="3497316" y="94766"/>
                      <a:pt x="3402549" y="0"/>
                      <a:pt x="3285649" y="0"/>
                    </a:cubicBezTo>
                    <a:close/>
                    <a:moveTo>
                      <a:pt x="3066433" y="969998"/>
                    </a:moveTo>
                    <a:cubicBezTo>
                      <a:pt x="3067632" y="961884"/>
                      <a:pt x="3056202" y="958709"/>
                      <a:pt x="3053027"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4"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300" y="2257786"/>
                      <a:pt x="3418423"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close/>
                  </a:path>
                </a:pathLst>
              </a:custGeom>
              <a:solidFill>
                <a:srgbClr val="494F56"/>
              </a:solidFill>
            </p:spPr>
          </p:sp>
        </p:grpSp>
      </p:grpSp>
      <p:pic>
        <p:nvPicPr>
          <p:cNvPr id="56" name="Picture 36">
            <a:extLst>
              <a:ext uri="{FF2B5EF4-FFF2-40B4-BE49-F238E27FC236}">
                <a16:creationId xmlns:a16="http://schemas.microsoft.com/office/drawing/2014/main" id="{C6BB9EFE-2099-79BE-AF04-1D33232400F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5362965" y="4849438"/>
            <a:ext cx="1060393" cy="1110888"/>
          </a:xfrm>
          <a:prstGeom prst="rect">
            <a:avLst/>
          </a:prstGeom>
        </p:spPr>
      </p:pic>
      <p:pic>
        <p:nvPicPr>
          <p:cNvPr id="57" name="Picture 33">
            <a:extLst>
              <a:ext uri="{FF2B5EF4-FFF2-40B4-BE49-F238E27FC236}">
                <a16:creationId xmlns:a16="http://schemas.microsoft.com/office/drawing/2014/main" id="{91DA34ED-488B-54D1-8E27-80159E93604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5338854" y="4877948"/>
            <a:ext cx="785812" cy="1105362"/>
          </a:xfrm>
          <a:prstGeom prst="rect">
            <a:avLst/>
          </a:prstGeom>
        </p:spPr>
      </p:pic>
      <p:sp>
        <p:nvSpPr>
          <p:cNvPr id="34" name="TextBox 33">
            <a:extLst>
              <a:ext uri="{FF2B5EF4-FFF2-40B4-BE49-F238E27FC236}">
                <a16:creationId xmlns:a16="http://schemas.microsoft.com/office/drawing/2014/main" id="{E4971225-C216-E479-0EDC-53A65C7FA095}"/>
              </a:ext>
            </a:extLst>
          </p:cNvPr>
          <p:cNvSpPr txBox="1"/>
          <p:nvPr/>
        </p:nvSpPr>
        <p:spPr>
          <a:xfrm>
            <a:off x="1032915" y="6481664"/>
            <a:ext cx="3164497" cy="2246769"/>
          </a:xfrm>
          <a:prstGeom prst="rect">
            <a:avLst/>
          </a:prstGeom>
          <a:noFill/>
        </p:spPr>
        <p:txBody>
          <a:bodyPr wrap="square" rtlCol="0">
            <a:spAutoFit/>
          </a:bodyPr>
          <a:lstStyle/>
          <a:p>
            <a:r>
              <a:rPr lang="en-US" sz="2000" dirty="0" err="1">
                <a:solidFill>
                  <a:schemeClr val="bg1"/>
                </a:solidFill>
                <a:latin typeface="Josefin Sans Regular" panose="020B0604020202020204" charset="0"/>
              </a:rPr>
              <a:t>Viết</a:t>
            </a:r>
            <a:r>
              <a:rPr lang="en-US" sz="2000" dirty="0">
                <a:solidFill>
                  <a:schemeClr val="bg1"/>
                </a:solidFill>
                <a:latin typeface="Josefin Sans Regular" panose="020B0604020202020204" charset="0"/>
              </a:rPr>
              <a:t> API</a:t>
            </a:r>
          </a:p>
          <a:p>
            <a:r>
              <a:rPr lang="en-US" sz="2000" dirty="0">
                <a:solidFill>
                  <a:schemeClr val="bg1"/>
                </a:solidFill>
                <a:latin typeface="Josefin Sans Regular" panose="020B0604020202020204" charset="0"/>
              </a:rPr>
              <a:t>Connect Database</a:t>
            </a:r>
          </a:p>
          <a:p>
            <a:r>
              <a:rPr lang="en-US" sz="2000" dirty="0" err="1">
                <a:solidFill>
                  <a:schemeClr val="bg1"/>
                </a:solidFill>
                <a:latin typeface="Josefin Sans Regular" panose="020B0604020202020204" charset="0"/>
              </a:rPr>
              <a:t>Đăng</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nhập</a:t>
            </a:r>
            <a:endParaRPr lang="en-US" sz="2000" dirty="0">
              <a:solidFill>
                <a:schemeClr val="bg1"/>
              </a:solidFill>
              <a:latin typeface="Josefin Sans Regular" panose="020B0604020202020204" charset="0"/>
            </a:endParaRPr>
          </a:p>
          <a:p>
            <a:r>
              <a:rPr lang="en-US" sz="2000" dirty="0" err="1">
                <a:solidFill>
                  <a:schemeClr val="bg1"/>
                </a:solidFill>
                <a:latin typeface="Josefin Sans Regular" panose="020B0604020202020204" charset="0"/>
              </a:rPr>
              <a:t>Tìm</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kiếm</a:t>
            </a:r>
            <a:endParaRPr lang="en-US" sz="2000" dirty="0">
              <a:solidFill>
                <a:schemeClr val="bg1"/>
              </a:solidFill>
              <a:latin typeface="Josefin Sans Regular" panose="020B0604020202020204" charset="0"/>
            </a:endParaRPr>
          </a:p>
          <a:p>
            <a:r>
              <a:rPr lang="en-US" sz="2000" dirty="0" err="1">
                <a:solidFill>
                  <a:schemeClr val="bg1"/>
                </a:solidFill>
                <a:latin typeface="Josefin Sans Regular" panose="020B0604020202020204" charset="0"/>
              </a:rPr>
              <a:t>Cihi</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tiết</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sản</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phẩm</a:t>
            </a:r>
            <a:endParaRPr lang="en-US" sz="2000" dirty="0">
              <a:solidFill>
                <a:schemeClr val="bg1"/>
              </a:solidFill>
              <a:latin typeface="Josefin Sans Regular" panose="020B0604020202020204" charset="0"/>
            </a:endParaRPr>
          </a:p>
          <a:p>
            <a:r>
              <a:rPr lang="en-US" sz="2000" dirty="0" err="1">
                <a:solidFill>
                  <a:schemeClr val="bg1"/>
                </a:solidFill>
                <a:latin typeface="Josefin Sans Regular" panose="020B0604020202020204" charset="0"/>
              </a:rPr>
              <a:t>Đánh</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giá</a:t>
            </a:r>
            <a:endParaRPr lang="en-US" sz="2000" dirty="0">
              <a:solidFill>
                <a:schemeClr val="bg1"/>
              </a:solidFill>
              <a:latin typeface="Josefin Sans Regular" panose="020B0604020202020204" charset="0"/>
            </a:endParaRPr>
          </a:p>
          <a:p>
            <a:r>
              <a:rPr lang="en-US" sz="2000" dirty="0" err="1">
                <a:solidFill>
                  <a:schemeClr val="bg1"/>
                </a:solidFill>
                <a:latin typeface="Josefin Sans Regular" panose="020B0604020202020204" charset="0"/>
              </a:rPr>
              <a:t>Bảng</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điều</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khiển</a:t>
            </a:r>
            <a:r>
              <a:rPr lang="en-US" sz="2000" dirty="0">
                <a:solidFill>
                  <a:schemeClr val="bg1"/>
                </a:solidFill>
                <a:latin typeface="Josefin Sans Regular" panose="020B0604020202020204" charset="0"/>
              </a:rPr>
              <a:t> (Admin)</a:t>
            </a:r>
            <a:endParaRPr lang="vi-VN" sz="2000" dirty="0">
              <a:solidFill>
                <a:schemeClr val="bg1"/>
              </a:solidFill>
              <a:latin typeface="Josefin Sans Regular" panose="020B0604020202020204" charset="0"/>
            </a:endParaRPr>
          </a:p>
        </p:txBody>
      </p:sp>
      <p:sp>
        <p:nvSpPr>
          <p:cNvPr id="51" name="TextBox 50">
            <a:extLst>
              <a:ext uri="{FF2B5EF4-FFF2-40B4-BE49-F238E27FC236}">
                <a16:creationId xmlns:a16="http://schemas.microsoft.com/office/drawing/2014/main" id="{E9072802-99D8-01F5-C147-302EC8B95C5E}"/>
              </a:ext>
            </a:extLst>
          </p:cNvPr>
          <p:cNvSpPr txBox="1"/>
          <p:nvPr/>
        </p:nvSpPr>
        <p:spPr>
          <a:xfrm>
            <a:off x="4461204" y="6634064"/>
            <a:ext cx="2903325" cy="1323439"/>
          </a:xfrm>
          <a:prstGeom prst="rect">
            <a:avLst/>
          </a:prstGeom>
          <a:noFill/>
        </p:spPr>
        <p:txBody>
          <a:bodyPr wrap="square" rtlCol="0">
            <a:spAutoFit/>
          </a:bodyPr>
          <a:lstStyle/>
          <a:p>
            <a:r>
              <a:rPr lang="en-US" sz="2000" dirty="0" err="1">
                <a:solidFill>
                  <a:schemeClr val="bg1"/>
                </a:solidFill>
                <a:latin typeface="Josefin Sans Regular" panose="020B0604020202020204" charset="0"/>
              </a:rPr>
              <a:t>Quản</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lý</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đơn</a:t>
            </a:r>
            <a:r>
              <a:rPr lang="en-US" sz="2000" dirty="0">
                <a:solidFill>
                  <a:schemeClr val="bg1"/>
                </a:solidFill>
                <a:latin typeface="Josefin Sans Regular" panose="020B0604020202020204" charset="0"/>
              </a:rPr>
              <a:t> hang</a:t>
            </a:r>
          </a:p>
          <a:p>
            <a:r>
              <a:rPr lang="en-US" sz="2000" dirty="0" err="1">
                <a:solidFill>
                  <a:schemeClr val="bg1"/>
                </a:solidFill>
                <a:latin typeface="Josefin Sans Regular" panose="020B0604020202020204" charset="0"/>
              </a:rPr>
              <a:t>Viết</a:t>
            </a:r>
            <a:r>
              <a:rPr lang="en-US" sz="2000" dirty="0">
                <a:solidFill>
                  <a:schemeClr val="bg1"/>
                </a:solidFill>
                <a:latin typeface="Josefin Sans Regular" panose="020B0604020202020204" charset="0"/>
              </a:rPr>
              <a:t> API Product</a:t>
            </a:r>
          </a:p>
          <a:p>
            <a:r>
              <a:rPr lang="en-US" sz="2000" dirty="0" err="1">
                <a:solidFill>
                  <a:schemeClr val="bg1"/>
                </a:solidFill>
                <a:latin typeface="Josefin Sans Regular" panose="020B0604020202020204" charset="0"/>
              </a:rPr>
              <a:t>Viết</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báo</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cáo</a:t>
            </a:r>
            <a:endParaRPr lang="en-US" sz="2000" dirty="0">
              <a:solidFill>
                <a:schemeClr val="bg1"/>
              </a:solidFill>
              <a:latin typeface="Josefin Sans Regular" panose="020B0604020202020204" charset="0"/>
            </a:endParaRPr>
          </a:p>
          <a:p>
            <a:r>
              <a:rPr lang="en-US" sz="2000" dirty="0" err="1">
                <a:solidFill>
                  <a:schemeClr val="bg1"/>
                </a:solidFill>
                <a:latin typeface="Josefin Sans Regular" panose="020B0604020202020204" charset="0"/>
              </a:rPr>
              <a:t>Làm</a:t>
            </a:r>
            <a:r>
              <a:rPr lang="en-US" sz="2000" dirty="0">
                <a:solidFill>
                  <a:schemeClr val="bg1"/>
                </a:solidFill>
                <a:latin typeface="Josefin Sans Regular" panose="020B0604020202020204" charset="0"/>
              </a:rPr>
              <a:t> Slide</a:t>
            </a:r>
            <a:endParaRPr lang="vi-VN" sz="2000" dirty="0">
              <a:solidFill>
                <a:schemeClr val="bg1"/>
              </a:solidFill>
              <a:latin typeface="Josefin Sans Regular" panose="020B0604020202020204" charset="0"/>
            </a:endParaRPr>
          </a:p>
        </p:txBody>
      </p:sp>
      <p:sp>
        <p:nvSpPr>
          <p:cNvPr id="52" name="TextBox 51">
            <a:extLst>
              <a:ext uri="{FF2B5EF4-FFF2-40B4-BE49-F238E27FC236}">
                <a16:creationId xmlns:a16="http://schemas.microsoft.com/office/drawing/2014/main" id="{E5CFF2FB-A60F-BE1D-8C7A-0A01AA83C5AF}"/>
              </a:ext>
            </a:extLst>
          </p:cNvPr>
          <p:cNvSpPr txBox="1"/>
          <p:nvPr/>
        </p:nvSpPr>
        <p:spPr>
          <a:xfrm>
            <a:off x="7758928" y="6634064"/>
            <a:ext cx="2903325" cy="1015663"/>
          </a:xfrm>
          <a:prstGeom prst="rect">
            <a:avLst/>
          </a:prstGeom>
          <a:noFill/>
        </p:spPr>
        <p:txBody>
          <a:bodyPr wrap="square" rtlCol="0">
            <a:spAutoFit/>
          </a:bodyPr>
          <a:lstStyle/>
          <a:p>
            <a:r>
              <a:rPr lang="en-US" sz="2000" dirty="0" err="1">
                <a:solidFill>
                  <a:schemeClr val="bg1"/>
                </a:solidFill>
                <a:latin typeface="Josefin Sans Regular" panose="020B0604020202020204" charset="0"/>
              </a:rPr>
              <a:t>Giỏ</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hàng</a:t>
            </a:r>
            <a:endParaRPr lang="en-US" sz="2000" dirty="0">
              <a:solidFill>
                <a:schemeClr val="bg1"/>
              </a:solidFill>
              <a:latin typeface="Josefin Sans Regular" panose="020B0604020202020204" charset="0"/>
            </a:endParaRPr>
          </a:p>
          <a:p>
            <a:r>
              <a:rPr lang="en-US" sz="2000" dirty="0" err="1">
                <a:solidFill>
                  <a:schemeClr val="bg1"/>
                </a:solidFill>
                <a:latin typeface="Josefin Sans Regular" panose="020B0604020202020204" charset="0"/>
              </a:rPr>
              <a:t>Sửa</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sản</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phẩm</a:t>
            </a:r>
            <a:endParaRPr lang="en-US" sz="2000" dirty="0">
              <a:solidFill>
                <a:schemeClr val="bg1"/>
              </a:solidFill>
              <a:latin typeface="Josefin Sans Regular" panose="020B0604020202020204" charset="0"/>
            </a:endParaRPr>
          </a:p>
          <a:p>
            <a:r>
              <a:rPr lang="en-US" sz="2000" dirty="0" err="1">
                <a:solidFill>
                  <a:schemeClr val="bg1"/>
                </a:solidFill>
                <a:latin typeface="Josefin Sans Regular" panose="020B0604020202020204" charset="0"/>
              </a:rPr>
              <a:t>Làm</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báo</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cáo</a:t>
            </a:r>
            <a:endParaRPr lang="vi-VN" sz="2000" dirty="0">
              <a:solidFill>
                <a:schemeClr val="bg1"/>
              </a:solidFill>
              <a:latin typeface="Josefin Sans Regular" panose="020B0604020202020204" charset="0"/>
            </a:endParaRPr>
          </a:p>
        </p:txBody>
      </p:sp>
      <p:sp>
        <p:nvSpPr>
          <p:cNvPr id="54" name="TextBox 53">
            <a:extLst>
              <a:ext uri="{FF2B5EF4-FFF2-40B4-BE49-F238E27FC236}">
                <a16:creationId xmlns:a16="http://schemas.microsoft.com/office/drawing/2014/main" id="{9AB5320D-5B77-BB2F-C8CF-A08258E47694}"/>
              </a:ext>
            </a:extLst>
          </p:cNvPr>
          <p:cNvSpPr txBox="1"/>
          <p:nvPr/>
        </p:nvSpPr>
        <p:spPr>
          <a:xfrm>
            <a:off x="10997351" y="6634064"/>
            <a:ext cx="2903325" cy="707886"/>
          </a:xfrm>
          <a:prstGeom prst="rect">
            <a:avLst/>
          </a:prstGeom>
          <a:noFill/>
        </p:spPr>
        <p:txBody>
          <a:bodyPr wrap="square" rtlCol="0">
            <a:spAutoFit/>
          </a:bodyPr>
          <a:lstStyle/>
          <a:p>
            <a:r>
              <a:rPr lang="en-US" sz="2000" dirty="0">
                <a:solidFill>
                  <a:schemeClr val="bg1"/>
                </a:solidFill>
                <a:latin typeface="Josefin Sans Regular" panose="020B0604020202020204" charset="0"/>
              </a:rPr>
              <a:t>Thanh </a:t>
            </a:r>
            <a:r>
              <a:rPr lang="en-US" sz="2000" dirty="0" err="1">
                <a:solidFill>
                  <a:schemeClr val="bg1"/>
                </a:solidFill>
                <a:latin typeface="Josefin Sans Regular" panose="020B0604020202020204" charset="0"/>
              </a:rPr>
              <a:t>toán</a:t>
            </a:r>
            <a:endParaRPr lang="en-US" sz="2000" dirty="0">
              <a:solidFill>
                <a:schemeClr val="bg1"/>
              </a:solidFill>
              <a:latin typeface="Josefin Sans Regular" panose="020B0604020202020204" charset="0"/>
            </a:endParaRPr>
          </a:p>
          <a:p>
            <a:r>
              <a:rPr lang="en-US" sz="2000" dirty="0" err="1">
                <a:solidFill>
                  <a:schemeClr val="bg1"/>
                </a:solidFill>
                <a:latin typeface="Josefin Sans Regular" panose="020B0604020202020204" charset="0"/>
              </a:rPr>
              <a:t>Thêm</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sản</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phẩm</a:t>
            </a:r>
            <a:endParaRPr lang="vi-VN" sz="2000" dirty="0">
              <a:solidFill>
                <a:schemeClr val="bg1"/>
              </a:solidFill>
              <a:latin typeface="Josefin Sans Regular" panose="020B0604020202020204" charset="0"/>
            </a:endParaRPr>
          </a:p>
        </p:txBody>
      </p:sp>
      <p:sp>
        <p:nvSpPr>
          <p:cNvPr id="55" name="TextBox 54">
            <a:extLst>
              <a:ext uri="{FF2B5EF4-FFF2-40B4-BE49-F238E27FC236}">
                <a16:creationId xmlns:a16="http://schemas.microsoft.com/office/drawing/2014/main" id="{23D65641-A01B-998D-4AB8-8DE8AD1B7B2C}"/>
              </a:ext>
            </a:extLst>
          </p:cNvPr>
          <p:cNvSpPr txBox="1"/>
          <p:nvPr/>
        </p:nvSpPr>
        <p:spPr>
          <a:xfrm>
            <a:off x="14351760" y="6634064"/>
            <a:ext cx="2903325" cy="400110"/>
          </a:xfrm>
          <a:prstGeom prst="rect">
            <a:avLst/>
          </a:prstGeom>
          <a:noFill/>
        </p:spPr>
        <p:txBody>
          <a:bodyPr wrap="square" rtlCol="0">
            <a:spAutoFit/>
          </a:bodyPr>
          <a:lstStyle/>
          <a:p>
            <a:r>
              <a:rPr lang="en-US" sz="2000" dirty="0" err="1">
                <a:solidFill>
                  <a:schemeClr val="bg1"/>
                </a:solidFill>
                <a:latin typeface="Josefin Sans Regular" panose="020B0604020202020204" charset="0"/>
              </a:rPr>
              <a:t>Chức</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năng</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đăng</a:t>
            </a:r>
            <a:r>
              <a:rPr lang="en-US" sz="2000" dirty="0">
                <a:solidFill>
                  <a:schemeClr val="bg1"/>
                </a:solidFill>
                <a:latin typeface="Josefin Sans Regular" panose="020B0604020202020204" charset="0"/>
              </a:rPr>
              <a:t> </a:t>
            </a:r>
            <a:r>
              <a:rPr lang="en-US" sz="2000" dirty="0" err="1">
                <a:solidFill>
                  <a:schemeClr val="bg1"/>
                </a:solidFill>
                <a:latin typeface="Josefin Sans Regular" panose="020B0604020202020204" charset="0"/>
              </a:rPr>
              <a:t>kí</a:t>
            </a:r>
            <a:endParaRPr lang="vi-VN" sz="2000" dirty="0">
              <a:solidFill>
                <a:schemeClr val="bg1"/>
              </a:solidFill>
              <a:latin typeface="Josefin Sans Regular"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60"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53" presetClass="entr" presetSubtype="16"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par>
                                <p:cTn id="39" presetID="53" presetClass="entr" presetSubtype="16"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par>
                                <p:cTn id="44" presetID="53" presetClass="entr" presetSubtype="16"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Effect transition="in" filter="fade">
                                      <p:cBhvr>
                                        <p:cTn id="48" dur="500"/>
                                        <p:tgtEl>
                                          <p:spTgt spid="29"/>
                                        </p:tgtEl>
                                      </p:cBhvr>
                                    </p:animEffect>
                                  </p:childTnLst>
                                </p:cTn>
                              </p:par>
                              <p:par>
                                <p:cTn id="49" presetID="53" presetClass="entr" presetSubtype="16"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animEffect transition="in" filter="fade">
                                      <p:cBhvr>
                                        <p:cTn id="53" dur="500"/>
                                        <p:tgtEl>
                                          <p:spTgt spid="30"/>
                                        </p:tgtEl>
                                      </p:cBhvr>
                                    </p:animEffect>
                                  </p:childTnLst>
                                </p:cTn>
                              </p:par>
                              <p:par>
                                <p:cTn id="54" presetID="53" presetClass="entr" presetSubtype="16"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p:cTn id="56" dur="500" fill="hold"/>
                                        <p:tgtEl>
                                          <p:spTgt spid="31"/>
                                        </p:tgtEl>
                                        <p:attrNameLst>
                                          <p:attrName>ppt_w</p:attrName>
                                        </p:attrNameLst>
                                      </p:cBhvr>
                                      <p:tavLst>
                                        <p:tav tm="0">
                                          <p:val>
                                            <p:fltVal val="0"/>
                                          </p:val>
                                        </p:tav>
                                        <p:tav tm="100000">
                                          <p:val>
                                            <p:strVal val="#ppt_w"/>
                                          </p:val>
                                        </p:tav>
                                      </p:tavLst>
                                    </p:anim>
                                    <p:anim calcmode="lin" valueType="num">
                                      <p:cBhvr>
                                        <p:cTn id="57" dur="500" fill="hold"/>
                                        <p:tgtEl>
                                          <p:spTgt spid="31"/>
                                        </p:tgtEl>
                                        <p:attrNameLst>
                                          <p:attrName>ppt_h</p:attrName>
                                        </p:attrNameLst>
                                      </p:cBhvr>
                                      <p:tavLst>
                                        <p:tav tm="0">
                                          <p:val>
                                            <p:fltVal val="0"/>
                                          </p:val>
                                        </p:tav>
                                        <p:tav tm="100000">
                                          <p:val>
                                            <p:strVal val="#ppt_h"/>
                                          </p:val>
                                        </p:tav>
                                      </p:tavLst>
                                    </p:anim>
                                    <p:animEffect transition="in" filter="fade">
                                      <p:cBhvr>
                                        <p:cTn id="58" dur="500"/>
                                        <p:tgtEl>
                                          <p:spTgt spid="31"/>
                                        </p:tgtEl>
                                      </p:cBhvr>
                                    </p:animEffect>
                                  </p:childTnLst>
                                </p:cTn>
                              </p:par>
                              <p:par>
                                <p:cTn id="59" presetID="53" presetClass="entr" presetSubtype="16"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Effect transition="in" filter="fade">
                                      <p:cBhvr>
                                        <p:cTn id="63" dur="500"/>
                                        <p:tgtEl>
                                          <p:spTgt spid="32"/>
                                        </p:tgtEl>
                                      </p:cBhvr>
                                    </p:animEffect>
                                  </p:childTnLst>
                                </p:cTn>
                              </p:par>
                              <p:par>
                                <p:cTn id="64" presetID="53" presetClass="entr" presetSubtype="16"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p:cTn id="66" dur="500" fill="hold"/>
                                        <p:tgtEl>
                                          <p:spTgt spid="33"/>
                                        </p:tgtEl>
                                        <p:attrNameLst>
                                          <p:attrName>ppt_w</p:attrName>
                                        </p:attrNameLst>
                                      </p:cBhvr>
                                      <p:tavLst>
                                        <p:tav tm="0">
                                          <p:val>
                                            <p:fltVal val="0"/>
                                          </p:val>
                                        </p:tav>
                                        <p:tav tm="100000">
                                          <p:val>
                                            <p:strVal val="#ppt_w"/>
                                          </p:val>
                                        </p:tav>
                                      </p:tavLst>
                                    </p:anim>
                                    <p:anim calcmode="lin" valueType="num">
                                      <p:cBhvr>
                                        <p:cTn id="67" dur="500" fill="hold"/>
                                        <p:tgtEl>
                                          <p:spTgt spid="33"/>
                                        </p:tgtEl>
                                        <p:attrNameLst>
                                          <p:attrName>ppt_h</p:attrName>
                                        </p:attrNameLst>
                                      </p:cBhvr>
                                      <p:tavLst>
                                        <p:tav tm="0">
                                          <p:val>
                                            <p:fltVal val="0"/>
                                          </p:val>
                                        </p:tav>
                                        <p:tav tm="100000">
                                          <p:val>
                                            <p:strVal val="#ppt_h"/>
                                          </p:val>
                                        </p:tav>
                                      </p:tavLst>
                                    </p:anim>
                                    <p:animEffect transition="in" filter="fade">
                                      <p:cBhvr>
                                        <p:cTn id="68" dur="500"/>
                                        <p:tgtEl>
                                          <p:spTgt spid="33"/>
                                        </p:tgtEl>
                                      </p:cBhvr>
                                    </p:animEffect>
                                  </p:childTnLst>
                                </p:cTn>
                              </p:par>
                              <p:par>
                                <p:cTn id="69" presetID="53" presetClass="entr" presetSubtype="16"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p:cTn id="71" dur="500" fill="hold"/>
                                        <p:tgtEl>
                                          <p:spTgt spid="36"/>
                                        </p:tgtEl>
                                        <p:attrNameLst>
                                          <p:attrName>ppt_w</p:attrName>
                                        </p:attrNameLst>
                                      </p:cBhvr>
                                      <p:tavLst>
                                        <p:tav tm="0">
                                          <p:val>
                                            <p:fltVal val="0"/>
                                          </p:val>
                                        </p:tav>
                                        <p:tav tm="100000">
                                          <p:val>
                                            <p:strVal val="#ppt_w"/>
                                          </p:val>
                                        </p:tav>
                                      </p:tavLst>
                                    </p:anim>
                                    <p:anim calcmode="lin" valueType="num">
                                      <p:cBhvr>
                                        <p:cTn id="72" dur="500" fill="hold"/>
                                        <p:tgtEl>
                                          <p:spTgt spid="36"/>
                                        </p:tgtEl>
                                        <p:attrNameLst>
                                          <p:attrName>ppt_h</p:attrName>
                                        </p:attrNameLst>
                                      </p:cBhvr>
                                      <p:tavLst>
                                        <p:tav tm="0">
                                          <p:val>
                                            <p:fltVal val="0"/>
                                          </p:val>
                                        </p:tav>
                                        <p:tav tm="100000">
                                          <p:val>
                                            <p:strVal val="#ppt_h"/>
                                          </p:val>
                                        </p:tav>
                                      </p:tavLst>
                                    </p:anim>
                                    <p:animEffect transition="in" filter="fade">
                                      <p:cBhvr>
                                        <p:cTn id="73" dur="500"/>
                                        <p:tgtEl>
                                          <p:spTgt spid="36"/>
                                        </p:tgtEl>
                                      </p:cBhvr>
                                    </p:animEffect>
                                  </p:childTnLst>
                                </p:cTn>
                              </p:par>
                              <p:par>
                                <p:cTn id="74" presetID="53" presetClass="entr" presetSubtype="16"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fltVal val="0"/>
                                          </p:val>
                                        </p:tav>
                                        <p:tav tm="100000">
                                          <p:val>
                                            <p:strVal val="#ppt_w"/>
                                          </p:val>
                                        </p:tav>
                                      </p:tavLst>
                                    </p:anim>
                                    <p:anim calcmode="lin" valueType="num">
                                      <p:cBhvr>
                                        <p:cTn id="77" dur="500" fill="hold"/>
                                        <p:tgtEl>
                                          <p:spTgt spid="37"/>
                                        </p:tgtEl>
                                        <p:attrNameLst>
                                          <p:attrName>ppt_h</p:attrName>
                                        </p:attrNameLst>
                                      </p:cBhvr>
                                      <p:tavLst>
                                        <p:tav tm="0">
                                          <p:val>
                                            <p:fltVal val="0"/>
                                          </p:val>
                                        </p:tav>
                                        <p:tav tm="100000">
                                          <p:val>
                                            <p:strVal val="#ppt_h"/>
                                          </p:val>
                                        </p:tav>
                                      </p:tavLst>
                                    </p:anim>
                                    <p:animEffect transition="in" filter="fade">
                                      <p:cBhvr>
                                        <p:cTn id="78" dur="500"/>
                                        <p:tgtEl>
                                          <p:spTgt spid="3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 calcmode="lin" valueType="num">
                                      <p:cBhvr>
                                        <p:cTn id="81" dur="500" fill="hold"/>
                                        <p:tgtEl>
                                          <p:spTgt spid="40"/>
                                        </p:tgtEl>
                                        <p:attrNameLst>
                                          <p:attrName>ppt_w</p:attrName>
                                        </p:attrNameLst>
                                      </p:cBhvr>
                                      <p:tavLst>
                                        <p:tav tm="0">
                                          <p:val>
                                            <p:fltVal val="0"/>
                                          </p:val>
                                        </p:tav>
                                        <p:tav tm="100000">
                                          <p:val>
                                            <p:strVal val="#ppt_w"/>
                                          </p:val>
                                        </p:tav>
                                      </p:tavLst>
                                    </p:anim>
                                    <p:anim calcmode="lin" valueType="num">
                                      <p:cBhvr>
                                        <p:cTn id="82" dur="500" fill="hold"/>
                                        <p:tgtEl>
                                          <p:spTgt spid="40"/>
                                        </p:tgtEl>
                                        <p:attrNameLst>
                                          <p:attrName>ppt_h</p:attrName>
                                        </p:attrNameLst>
                                      </p:cBhvr>
                                      <p:tavLst>
                                        <p:tav tm="0">
                                          <p:val>
                                            <p:fltVal val="0"/>
                                          </p:val>
                                        </p:tav>
                                        <p:tav tm="100000">
                                          <p:val>
                                            <p:strVal val="#ppt_h"/>
                                          </p:val>
                                        </p:tav>
                                      </p:tavLst>
                                    </p:anim>
                                    <p:animEffect transition="in" filter="fade">
                                      <p:cBhvr>
                                        <p:cTn id="83" dur="500"/>
                                        <p:tgtEl>
                                          <p:spTgt spid="40"/>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p:cTn id="86" dur="500" fill="hold"/>
                                        <p:tgtEl>
                                          <p:spTgt spid="41"/>
                                        </p:tgtEl>
                                        <p:attrNameLst>
                                          <p:attrName>ppt_w</p:attrName>
                                        </p:attrNameLst>
                                      </p:cBhvr>
                                      <p:tavLst>
                                        <p:tav tm="0">
                                          <p:val>
                                            <p:fltVal val="0"/>
                                          </p:val>
                                        </p:tav>
                                        <p:tav tm="100000">
                                          <p:val>
                                            <p:strVal val="#ppt_w"/>
                                          </p:val>
                                        </p:tav>
                                      </p:tavLst>
                                    </p:anim>
                                    <p:anim calcmode="lin" valueType="num">
                                      <p:cBhvr>
                                        <p:cTn id="87" dur="500" fill="hold"/>
                                        <p:tgtEl>
                                          <p:spTgt spid="41"/>
                                        </p:tgtEl>
                                        <p:attrNameLst>
                                          <p:attrName>ppt_h</p:attrName>
                                        </p:attrNameLst>
                                      </p:cBhvr>
                                      <p:tavLst>
                                        <p:tav tm="0">
                                          <p:val>
                                            <p:fltVal val="0"/>
                                          </p:val>
                                        </p:tav>
                                        <p:tav tm="100000">
                                          <p:val>
                                            <p:strVal val="#ppt_h"/>
                                          </p:val>
                                        </p:tav>
                                      </p:tavLst>
                                    </p:anim>
                                    <p:animEffect transition="in" filter="fade">
                                      <p:cBhvr>
                                        <p:cTn id="88" dur="500"/>
                                        <p:tgtEl>
                                          <p:spTgt spid="41"/>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p:cTn id="91" dur="500" fill="hold"/>
                                        <p:tgtEl>
                                          <p:spTgt spid="42"/>
                                        </p:tgtEl>
                                        <p:attrNameLst>
                                          <p:attrName>ppt_w</p:attrName>
                                        </p:attrNameLst>
                                      </p:cBhvr>
                                      <p:tavLst>
                                        <p:tav tm="0">
                                          <p:val>
                                            <p:fltVal val="0"/>
                                          </p:val>
                                        </p:tav>
                                        <p:tav tm="100000">
                                          <p:val>
                                            <p:strVal val="#ppt_w"/>
                                          </p:val>
                                        </p:tav>
                                      </p:tavLst>
                                    </p:anim>
                                    <p:anim calcmode="lin" valueType="num">
                                      <p:cBhvr>
                                        <p:cTn id="92" dur="500" fill="hold"/>
                                        <p:tgtEl>
                                          <p:spTgt spid="42"/>
                                        </p:tgtEl>
                                        <p:attrNameLst>
                                          <p:attrName>ppt_h</p:attrName>
                                        </p:attrNameLst>
                                      </p:cBhvr>
                                      <p:tavLst>
                                        <p:tav tm="0">
                                          <p:val>
                                            <p:fltVal val="0"/>
                                          </p:val>
                                        </p:tav>
                                        <p:tav tm="100000">
                                          <p:val>
                                            <p:strVal val="#ppt_h"/>
                                          </p:val>
                                        </p:tav>
                                      </p:tavLst>
                                    </p:anim>
                                    <p:animEffect transition="in" filter="fade">
                                      <p:cBhvr>
                                        <p:cTn id="93" dur="500"/>
                                        <p:tgtEl>
                                          <p:spTgt spid="42"/>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 calcmode="lin" valueType="num">
                                      <p:cBhvr>
                                        <p:cTn id="96" dur="500" fill="hold"/>
                                        <p:tgtEl>
                                          <p:spTgt spid="43"/>
                                        </p:tgtEl>
                                        <p:attrNameLst>
                                          <p:attrName>ppt_w</p:attrName>
                                        </p:attrNameLst>
                                      </p:cBhvr>
                                      <p:tavLst>
                                        <p:tav tm="0">
                                          <p:val>
                                            <p:fltVal val="0"/>
                                          </p:val>
                                        </p:tav>
                                        <p:tav tm="100000">
                                          <p:val>
                                            <p:strVal val="#ppt_w"/>
                                          </p:val>
                                        </p:tav>
                                      </p:tavLst>
                                    </p:anim>
                                    <p:anim calcmode="lin" valueType="num">
                                      <p:cBhvr>
                                        <p:cTn id="97" dur="500" fill="hold"/>
                                        <p:tgtEl>
                                          <p:spTgt spid="43"/>
                                        </p:tgtEl>
                                        <p:attrNameLst>
                                          <p:attrName>ppt_h</p:attrName>
                                        </p:attrNameLst>
                                      </p:cBhvr>
                                      <p:tavLst>
                                        <p:tav tm="0">
                                          <p:val>
                                            <p:fltVal val="0"/>
                                          </p:val>
                                        </p:tav>
                                        <p:tav tm="100000">
                                          <p:val>
                                            <p:strVal val="#ppt_h"/>
                                          </p:val>
                                        </p:tav>
                                      </p:tavLst>
                                    </p:anim>
                                    <p:animEffect transition="in" filter="fade">
                                      <p:cBhvr>
                                        <p:cTn id="98" dur="500"/>
                                        <p:tgtEl>
                                          <p:spTgt spid="43"/>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p:cTn id="101" dur="500" fill="hold"/>
                                        <p:tgtEl>
                                          <p:spTgt spid="44"/>
                                        </p:tgtEl>
                                        <p:attrNameLst>
                                          <p:attrName>ppt_w</p:attrName>
                                        </p:attrNameLst>
                                      </p:cBhvr>
                                      <p:tavLst>
                                        <p:tav tm="0">
                                          <p:val>
                                            <p:fltVal val="0"/>
                                          </p:val>
                                        </p:tav>
                                        <p:tav tm="100000">
                                          <p:val>
                                            <p:strVal val="#ppt_w"/>
                                          </p:val>
                                        </p:tav>
                                      </p:tavLst>
                                    </p:anim>
                                    <p:anim calcmode="lin" valueType="num">
                                      <p:cBhvr>
                                        <p:cTn id="102" dur="500" fill="hold"/>
                                        <p:tgtEl>
                                          <p:spTgt spid="44"/>
                                        </p:tgtEl>
                                        <p:attrNameLst>
                                          <p:attrName>ppt_h</p:attrName>
                                        </p:attrNameLst>
                                      </p:cBhvr>
                                      <p:tavLst>
                                        <p:tav tm="0">
                                          <p:val>
                                            <p:fltVal val="0"/>
                                          </p:val>
                                        </p:tav>
                                        <p:tav tm="100000">
                                          <p:val>
                                            <p:strVal val="#ppt_h"/>
                                          </p:val>
                                        </p:tav>
                                      </p:tavLst>
                                    </p:anim>
                                    <p:animEffect transition="in" filter="fade">
                                      <p:cBhvr>
                                        <p:cTn id="103" dur="500"/>
                                        <p:tgtEl>
                                          <p:spTgt spid="44"/>
                                        </p:tgtEl>
                                      </p:cBhvr>
                                    </p:animEffect>
                                  </p:childTnLst>
                                </p:cTn>
                              </p:par>
                              <p:par>
                                <p:cTn id="104" presetID="53" presetClass="entr" presetSubtype="16"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 calcmode="lin" valueType="num">
                                      <p:cBhvr>
                                        <p:cTn id="106" dur="500" fill="hold"/>
                                        <p:tgtEl>
                                          <p:spTgt spid="45"/>
                                        </p:tgtEl>
                                        <p:attrNameLst>
                                          <p:attrName>ppt_w</p:attrName>
                                        </p:attrNameLst>
                                      </p:cBhvr>
                                      <p:tavLst>
                                        <p:tav tm="0">
                                          <p:val>
                                            <p:fltVal val="0"/>
                                          </p:val>
                                        </p:tav>
                                        <p:tav tm="100000">
                                          <p:val>
                                            <p:strVal val="#ppt_w"/>
                                          </p:val>
                                        </p:tav>
                                      </p:tavLst>
                                    </p:anim>
                                    <p:anim calcmode="lin" valueType="num">
                                      <p:cBhvr>
                                        <p:cTn id="107" dur="500" fill="hold"/>
                                        <p:tgtEl>
                                          <p:spTgt spid="45"/>
                                        </p:tgtEl>
                                        <p:attrNameLst>
                                          <p:attrName>ppt_h</p:attrName>
                                        </p:attrNameLst>
                                      </p:cBhvr>
                                      <p:tavLst>
                                        <p:tav tm="0">
                                          <p:val>
                                            <p:fltVal val="0"/>
                                          </p:val>
                                        </p:tav>
                                        <p:tav tm="100000">
                                          <p:val>
                                            <p:strVal val="#ppt_h"/>
                                          </p:val>
                                        </p:tav>
                                      </p:tavLst>
                                    </p:anim>
                                    <p:animEffect transition="in" filter="fade">
                                      <p:cBhvr>
                                        <p:cTn id="108" dur="500"/>
                                        <p:tgtEl>
                                          <p:spTgt spid="45"/>
                                        </p:tgtEl>
                                      </p:cBhvr>
                                    </p:animEffect>
                                  </p:childTnLst>
                                </p:cTn>
                              </p:par>
                              <p:par>
                                <p:cTn id="109" presetID="53" presetClass="entr" presetSubtype="16"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 calcmode="lin" valueType="num">
                                      <p:cBhvr>
                                        <p:cTn id="111" dur="500" fill="hold"/>
                                        <p:tgtEl>
                                          <p:spTgt spid="56"/>
                                        </p:tgtEl>
                                        <p:attrNameLst>
                                          <p:attrName>ppt_w</p:attrName>
                                        </p:attrNameLst>
                                      </p:cBhvr>
                                      <p:tavLst>
                                        <p:tav tm="0">
                                          <p:val>
                                            <p:fltVal val="0"/>
                                          </p:val>
                                        </p:tav>
                                        <p:tav tm="100000">
                                          <p:val>
                                            <p:strVal val="#ppt_w"/>
                                          </p:val>
                                        </p:tav>
                                      </p:tavLst>
                                    </p:anim>
                                    <p:anim calcmode="lin" valueType="num">
                                      <p:cBhvr>
                                        <p:cTn id="112" dur="500" fill="hold"/>
                                        <p:tgtEl>
                                          <p:spTgt spid="56"/>
                                        </p:tgtEl>
                                        <p:attrNameLst>
                                          <p:attrName>ppt_h</p:attrName>
                                        </p:attrNameLst>
                                      </p:cBhvr>
                                      <p:tavLst>
                                        <p:tav tm="0">
                                          <p:val>
                                            <p:fltVal val="0"/>
                                          </p:val>
                                        </p:tav>
                                        <p:tav tm="100000">
                                          <p:val>
                                            <p:strVal val="#ppt_h"/>
                                          </p:val>
                                        </p:tav>
                                      </p:tavLst>
                                    </p:anim>
                                    <p:animEffect transition="in" filter="fade">
                                      <p:cBhvr>
                                        <p:cTn id="113" dur="500"/>
                                        <p:tgtEl>
                                          <p:spTgt spid="56"/>
                                        </p:tgtEl>
                                      </p:cBhvr>
                                    </p:animEffect>
                                  </p:childTnLst>
                                </p:cTn>
                              </p:par>
                              <p:par>
                                <p:cTn id="114" presetID="53" presetClass="entr" presetSubtype="16"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 calcmode="lin" valueType="num">
                                      <p:cBhvr>
                                        <p:cTn id="116" dur="500" fill="hold"/>
                                        <p:tgtEl>
                                          <p:spTgt spid="57"/>
                                        </p:tgtEl>
                                        <p:attrNameLst>
                                          <p:attrName>ppt_w</p:attrName>
                                        </p:attrNameLst>
                                      </p:cBhvr>
                                      <p:tavLst>
                                        <p:tav tm="0">
                                          <p:val>
                                            <p:fltVal val="0"/>
                                          </p:val>
                                        </p:tav>
                                        <p:tav tm="100000">
                                          <p:val>
                                            <p:strVal val="#ppt_w"/>
                                          </p:val>
                                        </p:tav>
                                      </p:tavLst>
                                    </p:anim>
                                    <p:anim calcmode="lin" valueType="num">
                                      <p:cBhvr>
                                        <p:cTn id="117" dur="500" fill="hold"/>
                                        <p:tgtEl>
                                          <p:spTgt spid="57"/>
                                        </p:tgtEl>
                                        <p:attrNameLst>
                                          <p:attrName>ppt_h</p:attrName>
                                        </p:attrNameLst>
                                      </p:cBhvr>
                                      <p:tavLst>
                                        <p:tav tm="0">
                                          <p:val>
                                            <p:fltVal val="0"/>
                                          </p:val>
                                        </p:tav>
                                        <p:tav tm="100000">
                                          <p:val>
                                            <p:strVal val="#ppt_h"/>
                                          </p:val>
                                        </p:tav>
                                      </p:tavLst>
                                    </p:anim>
                                    <p:animEffect transition="in" filter="fade">
                                      <p:cBhvr>
                                        <p:cTn id="11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9" fill="hold" display="0">
                  <p:stCondLst>
                    <p:cond delay="indefinite"/>
                  </p:stCondLst>
                </p:cTn>
                <p:tgtEl>
                  <p:spTgt spid="53"/>
                </p:tgtEl>
              </p:cMediaNode>
            </p:video>
            <p:seq concurrent="1" nextAc="seek">
              <p:cTn id="120" restart="whenNotActive" fill="hold" evtFilter="cancelBubble" nodeType="interactiveSeq">
                <p:stCondLst>
                  <p:cond evt="onClick" delay="0">
                    <p:tgtEl>
                      <p:spTgt spid="53"/>
                    </p:tgtEl>
                  </p:cond>
                </p:stCondLst>
                <p:endSync evt="end" delay="0">
                  <p:rtn val="all"/>
                </p:endSync>
                <p:childTnLst>
                  <p:par>
                    <p:cTn id="121" fill="hold">
                      <p:stCondLst>
                        <p:cond delay="0"/>
                      </p:stCondLst>
                      <p:childTnLst>
                        <p:par>
                          <p:cTn id="122" fill="hold">
                            <p:stCondLst>
                              <p:cond delay="0"/>
                            </p:stCondLst>
                            <p:childTnLst>
                              <p:par>
                                <p:cTn id="123" presetID="2" presetClass="mediacall" presetSubtype="0" fill="hold" nodeType="clickEffect">
                                  <p:stCondLst>
                                    <p:cond delay="0"/>
                                  </p:stCondLst>
                                  <p:childTnLst>
                                    <p:cmd type="call" cmd="togglePause">
                                      <p:cBhvr>
                                        <p:cTn id="124" dur="1" fill="hold"/>
                                        <p:tgtEl>
                                          <p:spTgt spid="53"/>
                                        </p:tgtEl>
                                      </p:cBhvr>
                                    </p:cmd>
                                  </p:childTnLst>
                                </p:cTn>
                              </p:par>
                            </p:childTnLst>
                          </p:cTn>
                        </p:par>
                      </p:childTnLst>
                    </p:cTn>
                  </p:par>
                </p:childTnLst>
              </p:cTn>
              <p:nextCondLst>
                <p:cond evt="onClick" delay="0">
                  <p:tgtEl>
                    <p:spTgt spid="53"/>
                  </p:tgtEl>
                </p:cond>
              </p:nextCondLst>
            </p:seq>
          </p:childTnLst>
        </p:cTn>
      </p:par>
    </p:tnLst>
    <p:bldLst>
      <p:bldP spid="40" grpId="0"/>
      <p:bldP spid="41" grpId="0"/>
      <p:bldP spid="42"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3" name="Thiết kế không tên (1)">
            <a:hlinkClick r:id="" action="ppaction://media"/>
            <a:extLst>
              <a:ext uri="{FF2B5EF4-FFF2-40B4-BE49-F238E27FC236}">
                <a16:creationId xmlns:a16="http://schemas.microsoft.com/office/drawing/2014/main" id="{6A4EB7E0-D38C-4ADE-940D-5D0C5CFB67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2" name="TextBox 2"/>
          <p:cNvSpPr txBox="1"/>
          <p:nvPr/>
        </p:nvSpPr>
        <p:spPr>
          <a:xfrm>
            <a:off x="-304800" y="4585859"/>
            <a:ext cx="8115300" cy="1115281"/>
          </a:xfrm>
          <a:prstGeom prst="rect">
            <a:avLst/>
          </a:prstGeom>
        </p:spPr>
        <p:txBody>
          <a:bodyPr lIns="0" tIns="0" rIns="0" bIns="0" rtlCol="0" anchor="t">
            <a:spAutoFit/>
          </a:bodyPr>
          <a:lstStyle/>
          <a:p>
            <a:pPr algn="ctr">
              <a:lnSpc>
                <a:spcPts val="8566"/>
              </a:lnSpc>
            </a:pPr>
            <a:r>
              <a:rPr lang="en-US" sz="8158" b="1" dirty="0">
                <a:solidFill>
                  <a:srgbClr val="F7B4A7"/>
                </a:solidFill>
                <a:latin typeface="Arial" panose="020B0604020202020204" pitchFamily="34" charset="0"/>
                <a:cs typeface="Arial" panose="020B0604020202020204" pitchFamily="34" charset="0"/>
              </a:rPr>
              <a:t>1.MỞ ĐẦU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7239000" y="1908392"/>
            <a:ext cx="10596827" cy="8002191"/>
          </a:xfrm>
          <a:prstGeom prst="rect">
            <a:avLst/>
          </a:prstGeom>
        </p:spPr>
        <p:txBody>
          <a:bodyPr wrap="square" lIns="0" tIns="0" rIns="0" bIns="0" rtlCol="0" anchor="t">
            <a:spAutoFit/>
          </a:bodyPr>
          <a:lstStyle/>
          <a:p>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Chúng</a:t>
            </a:r>
            <a:r>
              <a:rPr lang="en-US" sz="2000" dirty="0">
                <a:solidFill>
                  <a:schemeClr val="bg2"/>
                </a:solidFill>
                <a:latin typeface="Josefin Sans Regular" panose="020B0604020202020204" charset="0"/>
                <a:cs typeface="Calibri" panose="020F0502020204030204" pitchFamily="34" charset="0"/>
              </a:rPr>
              <a:t> ta </a:t>
            </a:r>
            <a:r>
              <a:rPr lang="en-US" sz="2000" dirty="0" err="1">
                <a:solidFill>
                  <a:schemeClr val="bg2"/>
                </a:solidFill>
                <a:latin typeface="Josefin Sans Regular" panose="020B0604020202020204" charset="0"/>
                <a:cs typeface="Calibri" panose="020F0502020204030204" pitchFamily="34" charset="0"/>
              </a:rPr>
              <a:t>có</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thể</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nói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rằng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thế</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ký</a:t>
            </a:r>
            <a:r>
              <a:rPr lang="en-US" sz="2000" dirty="0">
                <a:solidFill>
                  <a:schemeClr val="bg2"/>
                </a:solidFill>
                <a:latin typeface="Josefin Sans Regular" panose="020B0604020202020204" charset="0"/>
                <a:cs typeface="Calibri" panose="020F0502020204030204" pitchFamily="34" charset="0"/>
              </a:rPr>
              <a:t> 21 </a:t>
            </a:r>
            <a:r>
              <a:rPr lang="en-US" sz="2000" dirty="0" err="1">
                <a:solidFill>
                  <a:schemeClr val="bg2"/>
                </a:solidFill>
                <a:latin typeface="Josefin Sans Regular" panose="020B0604020202020204" charset="0"/>
                <a:cs typeface="Calibri" panose="020F0502020204030204" pitchFamily="34" charset="0"/>
              </a:rPr>
              <a:t>đã</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đang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chứng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kiến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sự</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phát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triển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mạnh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mẽ</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của</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ngành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Công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nghệ</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thông</a:t>
            </a:r>
            <a:r>
              <a:rPr lang="en-US" sz="2000" dirty="0">
                <a:solidFill>
                  <a:schemeClr val="bg2"/>
                </a:solidFill>
                <a:latin typeface="Josefin Sans Regular" panose="020B0604020202020204" charset="0"/>
                <a:cs typeface="Calibri" panose="020F0502020204030204" pitchFamily="34" charset="0"/>
              </a:rPr>
              <a:t> tin (CNTT). CNTT </a:t>
            </a:r>
            <a:r>
              <a:rPr lang="en-US" sz="2000" dirty="0" err="1">
                <a:solidFill>
                  <a:schemeClr val="bg2"/>
                </a:solidFill>
                <a:latin typeface="Josefin Sans Regular" panose="020B0604020202020204" charset="0"/>
                <a:cs typeface="Calibri" panose="020F0502020204030204" pitchFamily="34" charset="0"/>
              </a:rPr>
              <a:t>đã</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đang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thay</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đổi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thế</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giới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một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cách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nhanh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chóng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tưng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bước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kéo</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nền</a:t>
            </a:r>
            <a:r>
              <a:rPr lang="en-US" sz="2000" dirty="0">
                <a:solidFill>
                  <a:schemeClr val="bg2"/>
                </a:solidFill>
                <a:latin typeface="Josefin Sans Regular" panose="020B0604020202020204" charset="0"/>
                <a:cs typeface="Calibri" panose="020F0502020204030204" pitchFamily="34" charset="0"/>
              </a:rPr>
              <a:t> tri </a:t>
            </a:r>
            <a:r>
              <a:rPr lang="en-US" sz="2000" dirty="0" err="1">
                <a:solidFill>
                  <a:schemeClr val="bg2"/>
                </a:solidFill>
                <a:latin typeface="Josefin Sans Regular" panose="020B0604020202020204" charset="0"/>
                <a:cs typeface="Calibri" panose="020F0502020204030204" pitchFamily="34" charset="0"/>
              </a:rPr>
              <a:t>thức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của</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nhân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loại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xích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lại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gần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nhau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Đó</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nhờ</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việc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phát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triển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hệ</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thống</a:t>
            </a:r>
            <a:r>
              <a:rPr lang="en-US" sz="2000" dirty="0">
                <a:solidFill>
                  <a:schemeClr val="bg2"/>
                </a:solidFill>
                <a:latin typeface="Josefin Sans Regular" panose="020B0604020202020204" charset="0"/>
                <a:cs typeface="Calibri" panose="020F0502020204030204" pitchFamily="34" charset="0"/>
              </a:rPr>
              <a:t> website </a:t>
            </a:r>
            <a:r>
              <a:rPr lang="en-US" sz="2000" dirty="0" err="1">
                <a:solidFill>
                  <a:schemeClr val="bg2"/>
                </a:solidFill>
                <a:latin typeface="Josefin Sans Regular" panose="020B0604020202020204" charset="0"/>
                <a:cs typeface="Calibri" panose="020F0502020204030204" pitchFamily="34" charset="0"/>
              </a:rPr>
              <a:t>trên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toàn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thế</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giới</a:t>
            </a:r>
            <a:r>
              <a:rPr lang="en-US" sz="2000" dirty="0">
                <a:solidFill>
                  <a:schemeClr val="bg2"/>
                </a:solidFill>
                <a:latin typeface="Josefin Sans Regular" panose="020B0604020202020204" charset="0"/>
                <a:cs typeface="Calibri" panose="020F0502020204030204" pitchFamily="34" charset="0"/>
              </a:rPr>
              <a:t>. </a:t>
            </a:r>
            <a:endParaRPr lang="vi-VN" sz="2000" dirty="0">
              <a:solidFill>
                <a:schemeClr val="bg2"/>
              </a:solidFill>
              <a:latin typeface="Josefin Sans Regular" panose="020B0604020202020204" charset="0"/>
              <a:cs typeface="Calibri" panose="020F0502020204030204" pitchFamily="34" charset="0"/>
            </a:endParaRPr>
          </a:p>
          <a:p>
            <a:r>
              <a:rPr lang="en-US" sz="2000" dirty="0">
                <a:solidFill>
                  <a:schemeClr val="bg2"/>
                </a:solidFill>
                <a:latin typeface="Josefin Sans Regular" panose="020B0604020202020204" charset="0"/>
                <a:cs typeface="Calibri" panose="020F0502020204030204" pitchFamily="34" charset="0"/>
              </a:rPr>
              <a:t> </a:t>
            </a:r>
            <a:endParaRPr lang="vi-VN" sz="2000" dirty="0">
              <a:solidFill>
                <a:schemeClr val="bg2"/>
              </a:solidFill>
              <a:latin typeface="Josefin Sans Regular" panose="020B0604020202020204" charset="0"/>
              <a:cs typeface="Calibri" panose="020F0502020204030204" pitchFamily="34" charset="0"/>
            </a:endParaRPr>
          </a:p>
          <a:p>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Ngày</a:t>
            </a:r>
            <a:r>
              <a:rPr lang="en-US" sz="2000" dirty="0">
                <a:solidFill>
                  <a:schemeClr val="bg2"/>
                </a:solidFill>
                <a:latin typeface="Josefin Sans Regular" panose="020B0604020202020204" charset="0"/>
                <a:cs typeface="Calibri" panose="020F0502020204030204" pitchFamily="34" charset="0"/>
              </a:rPr>
              <a:t> nay, Website </a:t>
            </a:r>
            <a:r>
              <a:rPr lang="en-US" sz="2000" dirty="0" err="1">
                <a:solidFill>
                  <a:schemeClr val="bg2"/>
                </a:solidFill>
                <a:latin typeface="Josefin Sans Regular" panose="020B0604020202020204" charset="0"/>
                <a:cs typeface="Calibri" panose="020F0502020204030204" pitchFamily="34" charset="0"/>
              </a:rPr>
              <a:t>đã</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đóng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một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vai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trò</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quan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trọng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đối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với</a:t>
            </a:r>
            <a:r>
              <a:rPr lang="en-US" sz="2000" dirty="0">
                <a:solidFill>
                  <a:schemeClr val="bg2"/>
                </a:solidFill>
                <a:latin typeface="Josefin Sans Regular" panose="020B0604020202020204" charset="0"/>
                <a:cs typeface="Calibri" panose="020F0502020204030204" pitchFamily="34" charset="0"/>
              </a:rPr>
              <a:t> con </a:t>
            </a:r>
            <a:r>
              <a:rPr lang="en-US" sz="2000" dirty="0" err="1">
                <a:solidFill>
                  <a:schemeClr val="bg2"/>
                </a:solidFill>
                <a:latin typeface="Josefin Sans Regular" panose="020B0604020202020204" charset="0"/>
                <a:cs typeface="Calibri" panose="020F0502020204030204" pitchFamily="34" charset="0"/>
              </a:rPr>
              <a:t>người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chúng</a:t>
            </a:r>
            <a:r>
              <a:rPr lang="en-US" sz="2000" dirty="0">
                <a:solidFill>
                  <a:schemeClr val="bg2"/>
                </a:solidFill>
                <a:latin typeface="Josefin Sans Regular" panose="020B0604020202020204" charset="0"/>
                <a:cs typeface="Calibri" panose="020F0502020204030204" pitchFamily="34" charset="0"/>
              </a:rPr>
              <a:t> ta </a:t>
            </a:r>
            <a:r>
              <a:rPr lang="en-US" sz="2000" dirty="0" err="1">
                <a:solidFill>
                  <a:schemeClr val="bg2"/>
                </a:solidFill>
                <a:latin typeface="Josefin Sans Regular" panose="020B0604020202020204" charset="0"/>
                <a:cs typeface="Calibri" panose="020F0502020204030204" pitchFamily="34" charset="0"/>
              </a:rPr>
              <a:t>từ</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giải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trí</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cho</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đến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quảng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cáo</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thương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mại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quản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lý</a:t>
            </a:r>
            <a:r>
              <a:rPr lang="en-US" sz="2000" dirty="0">
                <a:solidFill>
                  <a:schemeClr val="bg2"/>
                </a:solidFill>
                <a:latin typeface="Josefin Sans Regular" panose="020B0604020202020204" charset="0"/>
                <a:cs typeface="Calibri" panose="020F0502020204030204" pitchFamily="34" charset="0"/>
              </a:rPr>
              <a:t>…Website (</a:t>
            </a:r>
            <a:r>
              <a:rPr lang="en-US" sz="2000" dirty="0" err="1">
                <a:solidFill>
                  <a:schemeClr val="bg2"/>
                </a:solidFill>
                <a:latin typeface="Josefin Sans Regular" panose="020B0604020202020204" charset="0"/>
                <a:cs typeface="Calibri" panose="020F0502020204030204" pitchFamily="34" charset="0"/>
              </a:rPr>
              <a:t>thương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mại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điện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tử</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sẽ</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dần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thay</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thế</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phương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thức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kinh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doanh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cũ</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trong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các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doanh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nghiệp</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bởi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tính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ưu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việt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mà</a:t>
            </a:r>
            <a:r>
              <a:rPr lang="en-US" sz="2000" dirty="0">
                <a:solidFill>
                  <a:schemeClr val="bg2"/>
                </a:solidFill>
                <a:latin typeface="Josefin Sans Regular" panose="020B0604020202020204" charset="0"/>
                <a:cs typeface="Calibri" panose="020F0502020204030204" pitchFamily="34" charset="0"/>
              </a:rPr>
              <a:t> Website </a:t>
            </a:r>
            <a:r>
              <a:rPr lang="en-US" sz="2000" dirty="0" err="1">
                <a:solidFill>
                  <a:schemeClr val="bg2"/>
                </a:solidFill>
                <a:latin typeface="Josefin Sans Regular" panose="020B0604020202020204" charset="0"/>
                <a:cs typeface="Calibri" panose="020F0502020204030204" pitchFamily="34" charset="0"/>
              </a:rPr>
              <a:t>mang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lại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như</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nhanh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rẻ</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tiện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dụng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hiệu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quả</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không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bị</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giới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không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gian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thời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gian</a:t>
            </a:r>
            <a:r>
              <a:rPr lang="en-US" sz="2000" dirty="0">
                <a:solidFill>
                  <a:schemeClr val="bg2"/>
                </a:solidFill>
                <a:latin typeface="Josefin Sans Regular" panose="020B0604020202020204" charset="0"/>
                <a:cs typeface="Calibri" panose="020F0502020204030204" pitchFamily="34" charset="0"/>
              </a:rPr>
              <a:t>.</a:t>
            </a:r>
            <a:endParaRPr lang="vi-VN" sz="2000" dirty="0">
              <a:solidFill>
                <a:schemeClr val="bg2"/>
              </a:solidFill>
              <a:latin typeface="Josefin Sans Regular" panose="020B0604020202020204" charset="0"/>
              <a:cs typeface="Calibri" panose="020F0502020204030204" pitchFamily="34" charset="0"/>
            </a:endParaRPr>
          </a:p>
          <a:p>
            <a:r>
              <a:rPr lang="en-US" sz="2000" dirty="0">
                <a:solidFill>
                  <a:schemeClr val="bg2"/>
                </a:solidFill>
                <a:latin typeface="Josefin Sans Regular" panose="020B0604020202020204" charset="0"/>
                <a:cs typeface="Calibri" panose="020F0502020204030204" pitchFamily="34" charset="0"/>
              </a:rPr>
              <a:t> </a:t>
            </a:r>
            <a:endParaRPr lang="vi-VN" sz="2000" dirty="0">
              <a:solidFill>
                <a:schemeClr val="bg2"/>
              </a:solidFill>
              <a:latin typeface="Josefin Sans Regular" panose="020B0604020202020204" charset="0"/>
              <a:cs typeface="Calibri" panose="020F0502020204030204" pitchFamily="34" charset="0"/>
            </a:endParaRPr>
          </a:p>
          <a:p>
            <a:r>
              <a:rPr lang="en-US" sz="2000" dirty="0">
                <a:solidFill>
                  <a:schemeClr val="bg2"/>
                </a:solidFill>
                <a:latin typeface="Josefin Sans Regular" panose="020B0604020202020204" charset="0"/>
                <a:cs typeface="Calibri" panose="020F0502020204030204" pitchFamily="34" charset="0"/>
              </a:rPr>
              <a:t>     API </a:t>
            </a:r>
            <a:r>
              <a:rPr lang="en-US" sz="2000" dirty="0" err="1">
                <a:solidFill>
                  <a:schemeClr val="bg2"/>
                </a:solidFill>
                <a:latin typeface="Josefin Sans Regular" panose="020B0604020202020204" charset="0"/>
                <a:cs typeface="Calibri" panose="020F0502020204030204" pitchFamily="34" charset="0"/>
              </a:rPr>
              <a:t>được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ví</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như</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cánh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tay</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phải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đắc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lực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không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hề</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thiếu</a:t>
            </a:r>
            <a:r>
              <a:rPr lang="en-US" sz="2000" dirty="0">
                <a:solidFill>
                  <a:schemeClr val="bg2"/>
                </a:solidFill>
                <a:latin typeface="Josefin Sans Regular" panose="020B0604020202020204" charset="0"/>
                <a:cs typeface="Calibri" panose="020F0502020204030204" pitchFamily="34" charset="0"/>
              </a:rPr>
              <a:t> so </a:t>
            </a:r>
            <a:r>
              <a:rPr lang="en-US" sz="2000" dirty="0" err="1">
                <a:solidFill>
                  <a:schemeClr val="bg2"/>
                </a:solidFill>
                <a:latin typeface="Josefin Sans Regular" panose="020B0604020202020204" charset="0"/>
                <a:cs typeface="Calibri" panose="020F0502020204030204" pitchFamily="34" charset="0"/>
              </a:rPr>
              <a:t>với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lập</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trình</a:t>
            </a:r>
            <a:r>
              <a:rPr lang="en-US" sz="2000" dirty="0">
                <a:solidFill>
                  <a:schemeClr val="bg2"/>
                </a:solidFill>
                <a:latin typeface="Josefin Sans Regular" panose="020B0604020202020204" charset="0"/>
                <a:cs typeface="Calibri" panose="020F0502020204030204" pitchFamily="34" charset="0"/>
              </a:rPr>
              <a:t> website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phong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cách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thiết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kế</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ứng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dụng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ứng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dụng</a:t>
            </a:r>
            <a:r>
              <a:rPr lang="en-US" sz="2000" dirty="0">
                <a:solidFill>
                  <a:schemeClr val="bg2"/>
                </a:solidFill>
                <a:latin typeface="Josefin Sans Regular" panose="020B0604020202020204" charset="0"/>
                <a:cs typeface="Calibri" panose="020F0502020204030204" pitchFamily="34" charset="0"/>
              </a:rPr>
              <a:t> di </a:t>
            </a:r>
            <a:r>
              <a:rPr lang="en-US" sz="2000" dirty="0" err="1">
                <a:solidFill>
                  <a:schemeClr val="bg2"/>
                </a:solidFill>
                <a:latin typeface="Josefin Sans Regular" panose="020B0604020202020204" charset="0"/>
                <a:cs typeface="Calibri" panose="020F0502020204030204" pitchFamily="34" charset="0"/>
              </a:rPr>
              <a:t>động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Nó</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có</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tính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năng</a:t>
            </a:r>
            <a:r>
              <a:rPr lang="en-US" sz="2000" dirty="0">
                <a:solidFill>
                  <a:schemeClr val="bg2"/>
                </a:solidFill>
                <a:latin typeface="Josefin Sans Regular" panose="020B0604020202020204" charset="0"/>
                <a:cs typeface="Calibri" panose="020F0502020204030204" pitchFamily="34" charset="0"/>
              </a:rPr>
              <a:t> link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tính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năng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của</a:t>
            </a:r>
            <a:r>
              <a:rPr lang="en-US" sz="2000" dirty="0">
                <a:solidFill>
                  <a:schemeClr val="bg2"/>
                </a:solidFill>
                <a:latin typeface="Josefin Sans Regular" panose="020B0604020202020204" charset="0"/>
                <a:cs typeface="Calibri" panose="020F0502020204030204" pitchFamily="34" charset="0"/>
              </a:rPr>
              <a:t> web, app </a:t>
            </a:r>
            <a:r>
              <a:rPr lang="en-US" sz="2000" dirty="0" err="1">
                <a:solidFill>
                  <a:schemeClr val="bg2"/>
                </a:solidFill>
                <a:latin typeface="Josefin Sans Regular" panose="020B0604020202020204" charset="0"/>
                <a:cs typeface="Calibri" panose="020F0502020204030204" pitchFamily="34" charset="0"/>
              </a:rPr>
              <a:t>với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cơ</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sở</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tài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liệu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tăng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tương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tác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tối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đa</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giữa</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người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dùng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ứng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dụng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Bên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cạnh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đó</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công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cụ</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này</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còn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có</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rất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nhiều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công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dụng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điều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mê</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hoặc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khác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khiến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chúng</a:t>
            </a:r>
            <a:r>
              <a:rPr lang="en-US" sz="2000" dirty="0">
                <a:solidFill>
                  <a:schemeClr val="bg2"/>
                </a:solidFill>
                <a:latin typeface="Josefin Sans Regular" panose="020B0604020202020204" charset="0"/>
                <a:cs typeface="Calibri" panose="020F0502020204030204" pitchFamily="34" charset="0"/>
              </a:rPr>
              <a:t> ta </a:t>
            </a:r>
            <a:r>
              <a:rPr lang="en-US" sz="2000" dirty="0" err="1">
                <a:solidFill>
                  <a:schemeClr val="bg2"/>
                </a:solidFill>
                <a:latin typeface="Josefin Sans Regular" panose="020B0604020202020204" charset="0"/>
                <a:cs typeface="Calibri" panose="020F0502020204030204" pitchFamily="34" charset="0"/>
              </a:rPr>
              <a:t>tò</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mò</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muốn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tìm</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hiểu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sâu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về</a:t>
            </a:r>
            <a:r>
              <a:rPr lang="en-US" sz="2000" dirty="0">
                <a:solidFill>
                  <a:schemeClr val="bg2"/>
                </a:solidFill>
                <a:latin typeface="Josefin Sans Regular" panose="020B0604020202020204" charset="0"/>
                <a:cs typeface="Calibri" panose="020F0502020204030204" pitchFamily="34" charset="0"/>
              </a:rPr>
              <a:t> API </a:t>
            </a:r>
            <a:r>
              <a:rPr lang="en-US" sz="2000" dirty="0" err="1">
                <a:solidFill>
                  <a:schemeClr val="bg2"/>
                </a:solidFill>
                <a:latin typeface="Josefin Sans Regular" panose="020B0604020202020204" charset="0"/>
                <a:cs typeface="Calibri" panose="020F0502020204030204" pitchFamily="34" charset="0"/>
              </a:rPr>
              <a:t>hơn</a:t>
            </a:r>
            <a:r>
              <a:rPr lang="en-US" sz="2000" dirty="0">
                <a:solidFill>
                  <a:schemeClr val="bg2"/>
                </a:solidFill>
                <a:latin typeface="Josefin Sans Regular" panose="020B0604020202020204" charset="0"/>
                <a:cs typeface="Calibri" panose="020F0502020204030204" pitchFamily="34" charset="0"/>
              </a:rPr>
              <a:t>.</a:t>
            </a:r>
            <a:endParaRPr lang="vi-VN" sz="2000" dirty="0">
              <a:solidFill>
                <a:schemeClr val="bg2"/>
              </a:solidFill>
              <a:latin typeface="Josefin Sans Regular" panose="020B0604020202020204" charset="0"/>
              <a:cs typeface="Calibri" panose="020F0502020204030204" pitchFamily="34" charset="0"/>
            </a:endParaRPr>
          </a:p>
          <a:p>
            <a:r>
              <a:rPr lang="en-US" sz="2000" dirty="0">
                <a:solidFill>
                  <a:schemeClr val="bg2"/>
                </a:solidFill>
                <a:latin typeface="Josefin Sans Regular" panose="020B0604020202020204" charset="0"/>
                <a:cs typeface="Calibri" panose="020F0502020204030204" pitchFamily="34" charset="0"/>
              </a:rPr>
              <a:t> </a:t>
            </a:r>
            <a:endParaRPr lang="vi-VN" sz="2000" dirty="0">
              <a:solidFill>
                <a:schemeClr val="bg2"/>
              </a:solidFill>
              <a:latin typeface="Josefin Sans Regular" panose="020B0604020202020204" charset="0"/>
              <a:cs typeface="Calibri" panose="020F0502020204030204" pitchFamily="34" charset="0"/>
            </a:endParaRPr>
          </a:p>
          <a:p>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Từ</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giao</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thức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tách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biệt</a:t>
            </a:r>
            <a:r>
              <a:rPr lang="en-US" sz="2000" dirty="0">
                <a:solidFill>
                  <a:schemeClr val="bg2"/>
                </a:solidFill>
                <a:latin typeface="Josefin Sans Regular" panose="020B0604020202020204" charset="0"/>
                <a:cs typeface="Calibri" panose="020F0502020204030204" pitchFamily="34" charset="0"/>
              </a:rPr>
              <a:t>, API </a:t>
            </a:r>
            <a:r>
              <a:rPr lang="en-US" sz="2000" dirty="0" err="1">
                <a:solidFill>
                  <a:schemeClr val="bg2"/>
                </a:solidFill>
                <a:latin typeface="Josefin Sans Regular" panose="020B0604020202020204" charset="0"/>
                <a:cs typeface="Calibri" panose="020F0502020204030204" pitchFamily="34" charset="0"/>
              </a:rPr>
              <a:t>như</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một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cầu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nối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kết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nối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chúng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giúp</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người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dùng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hoàn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toàn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có</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thể</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tương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tác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giữ</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ứng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dụng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website, </a:t>
            </a:r>
            <a:r>
              <a:rPr lang="en-US" sz="2000" dirty="0" err="1">
                <a:solidFill>
                  <a:schemeClr val="bg2"/>
                </a:solidFill>
                <a:latin typeface="Josefin Sans Regular" panose="020B0604020202020204" charset="0"/>
                <a:cs typeface="Calibri" panose="020F0502020204030204" pitchFamily="34" charset="0"/>
              </a:rPr>
              <a:t>cải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tổ</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lan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rộng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ra</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quản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lý</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vận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hành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trên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mọi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thiết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bị</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phần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cứng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dù</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trực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tuyến</a:t>
            </a:r>
            <a:r>
              <a:rPr lang="en-US" sz="2000" dirty="0">
                <a:solidFill>
                  <a:schemeClr val="bg2"/>
                </a:solidFill>
                <a:latin typeface="Josefin Sans Regular" panose="020B0604020202020204" charset="0"/>
                <a:cs typeface="Calibri" panose="020F0502020204030204" pitchFamily="34" charset="0"/>
              </a:rPr>
              <a:t> hay </a:t>
            </a:r>
            <a:r>
              <a:rPr lang="en-US" sz="2000" dirty="0" err="1">
                <a:solidFill>
                  <a:schemeClr val="bg2"/>
                </a:solidFill>
                <a:latin typeface="Josefin Sans Regular" panose="020B0604020202020204" charset="0"/>
                <a:cs typeface="Calibri" panose="020F0502020204030204" pitchFamily="34" charset="0"/>
              </a:rPr>
              <a:t>ngoại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tuyến</a:t>
            </a:r>
            <a:r>
              <a:rPr lang="en-US" sz="2000" dirty="0">
                <a:solidFill>
                  <a:schemeClr val="bg2"/>
                </a:solidFill>
                <a:latin typeface="Josefin Sans Regular" panose="020B0604020202020204" charset="0"/>
                <a:cs typeface="Calibri" panose="020F0502020204030204" pitchFamily="34" charset="0"/>
              </a:rPr>
              <a:t>. API </a:t>
            </a:r>
            <a:r>
              <a:rPr lang="en-US" sz="2000" dirty="0" err="1">
                <a:solidFill>
                  <a:schemeClr val="bg2"/>
                </a:solidFill>
                <a:latin typeface="Josefin Sans Regular" panose="020B0604020202020204" charset="0"/>
                <a:cs typeface="Calibri" panose="020F0502020204030204" pitchFamily="34" charset="0"/>
              </a:rPr>
              <a:t>giúp</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giảm</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tải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hầu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hết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việc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làm</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nâng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cao</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sự</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đúng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mực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trong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quy</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trình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phong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cách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thiết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kế</a:t>
            </a:r>
            <a:r>
              <a:rPr lang="en-US" sz="2000" dirty="0">
                <a:solidFill>
                  <a:schemeClr val="bg2"/>
                </a:solidFill>
                <a:latin typeface="Josefin Sans Regular" panose="020B0604020202020204" charset="0"/>
                <a:cs typeface="Calibri" panose="020F0502020204030204" pitchFamily="34" charset="0"/>
              </a:rPr>
              <a:t> website </a:t>
            </a:r>
            <a:r>
              <a:rPr lang="en-US" sz="2000" dirty="0" err="1">
                <a:solidFill>
                  <a:schemeClr val="bg2"/>
                </a:solidFill>
                <a:latin typeface="Josefin Sans Regular" panose="020B0604020202020204" charset="0"/>
                <a:cs typeface="Calibri" panose="020F0502020204030204" pitchFamily="34" charset="0"/>
              </a:rPr>
              <a:t>bán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hàng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trực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tuyến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loại</a:t>
            </a:r>
            <a:r>
              <a:rPr lang="en-US" sz="2000" dirty="0">
                <a:solidFill>
                  <a:schemeClr val="bg2"/>
                </a:solidFill>
                <a:latin typeface="Josefin Sans Regular" panose="020B0604020202020204" charset="0"/>
                <a:cs typeface="Calibri" panose="020F0502020204030204" pitchFamily="34" charset="0"/>
              </a:rPr>
              <a:t> web </a:t>
            </a:r>
            <a:r>
              <a:rPr lang="en-US" sz="2000" dirty="0" err="1">
                <a:solidFill>
                  <a:schemeClr val="bg2"/>
                </a:solidFill>
                <a:latin typeface="Josefin Sans Regular" panose="020B0604020202020204" charset="0"/>
                <a:cs typeface="Calibri" panose="020F0502020204030204" pitchFamily="34" charset="0"/>
              </a:rPr>
              <a:t>khác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tạo</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sự</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chuyên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nghiệp</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nhanh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gọn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thuận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tiện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cho</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lập</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trình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viên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Tất</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cả</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ưu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điểm</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đó</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giúp</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cho</a:t>
            </a:r>
            <a:r>
              <a:rPr lang="en-US" sz="2000" dirty="0">
                <a:solidFill>
                  <a:schemeClr val="bg2"/>
                </a:solidFill>
                <a:latin typeface="Josefin Sans Regular" panose="020B0604020202020204" charset="0"/>
                <a:cs typeface="Calibri" panose="020F0502020204030204" pitchFamily="34" charset="0"/>
              </a:rPr>
              <a:t> API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Web API </a:t>
            </a:r>
            <a:r>
              <a:rPr lang="en-US" sz="2000" dirty="0" err="1">
                <a:solidFill>
                  <a:schemeClr val="bg2"/>
                </a:solidFill>
                <a:latin typeface="Josefin Sans Regular" panose="020B0604020202020204" charset="0"/>
                <a:cs typeface="Calibri" panose="020F0502020204030204" pitchFamily="34" charset="0"/>
              </a:rPr>
              <a:t>trở</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thành</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những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chiếc</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chìa</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khóa</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năng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cải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tổ</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đời</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sống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thuận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tiện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mưu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trí</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tân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tiến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hơn</a:t>
            </a:r>
            <a:r>
              <a:rPr lang="en-US" sz="2000" dirty="0">
                <a:solidFill>
                  <a:schemeClr val="bg2"/>
                </a:solidFill>
                <a:latin typeface="Josefin Sans Regular" panose="020B0604020202020204" charset="0"/>
                <a:cs typeface="Calibri" panose="020F0502020204030204" pitchFamily="34" charset="0"/>
              </a:rPr>
              <a:t>.</a:t>
            </a:r>
            <a:endParaRPr lang="vi-VN" sz="2000" dirty="0">
              <a:solidFill>
                <a:schemeClr val="bg2"/>
              </a:solidFill>
              <a:latin typeface="Josefin Sans Regular" panose="020B0604020202020204" charset="0"/>
              <a:cs typeface="Calibri" panose="020F0502020204030204" pitchFamily="34" charset="0"/>
            </a:endParaRPr>
          </a:p>
          <a:p>
            <a:r>
              <a:rPr lang="en-US" sz="2000" dirty="0">
                <a:solidFill>
                  <a:schemeClr val="bg2"/>
                </a:solidFill>
                <a:latin typeface="Josefin Sans Regular" panose="020B0604020202020204" charset="0"/>
                <a:cs typeface="Calibri" panose="020F0502020204030204" pitchFamily="34" charset="0"/>
              </a:rPr>
              <a:t>     </a:t>
            </a:r>
            <a:r>
              <a:rPr lang="vi-VN" sz="2000" dirty="0">
                <a:solidFill>
                  <a:schemeClr val="bg2"/>
                </a:solidFill>
                <a:latin typeface="Josefin Sans Regular" panose="020B0604020202020204" charset="0"/>
                <a:cs typeface="Calibri" panose="020F0502020204030204" pitchFamily="34" charset="0"/>
              </a:rPr>
              <a:t>Để góp phần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tìm</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hiểu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sâu</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hơn</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và</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ứng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dụng</a:t>
            </a:r>
            <a:r>
              <a:rPr lang="en-US"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về</a:t>
            </a:r>
            <a:r>
              <a:rPr lang="en-US" sz="2000" dirty="0">
                <a:solidFill>
                  <a:schemeClr val="bg2"/>
                </a:solidFill>
                <a:latin typeface="Josefin Sans Regular" panose="020B0604020202020204" charset="0"/>
                <a:cs typeface="Calibri" panose="020F0502020204030204" pitchFamily="34" charset="0"/>
              </a:rPr>
              <a:t> data API, web API </a:t>
            </a:r>
            <a:r>
              <a:rPr lang="vi-VN" sz="2000" dirty="0">
                <a:solidFill>
                  <a:schemeClr val="bg2"/>
                </a:solidFill>
                <a:latin typeface="Josefin Sans Regular" panose="020B0604020202020204" charset="0"/>
                <a:cs typeface="Calibri" panose="020F0502020204030204" pitchFamily="34" charset="0"/>
              </a:rPr>
              <a:t>nhóm em đã thực hiện đề tài “ Xây dựng website</a:t>
            </a:r>
            <a:r>
              <a:rPr lang="en-US" sz="2000" dirty="0">
                <a:solidFill>
                  <a:schemeClr val="bg2"/>
                </a:solidFill>
                <a:latin typeface="Josefin Sans Regular" panose="020B0604020202020204" charset="0"/>
                <a:cs typeface="Calibri" panose="020F0502020204030204" pitchFamily="34" charset="0"/>
              </a:rPr>
              <a:t> shop</a:t>
            </a:r>
            <a:r>
              <a:rPr lang="vi-VN" sz="2000" dirty="0">
                <a:solidFill>
                  <a:schemeClr val="bg2"/>
                </a:solidFill>
                <a:latin typeface="Josefin Sans Regular" panose="020B0604020202020204" charset="0"/>
                <a:cs typeface="Calibri" panose="020F0502020204030204" pitchFamily="34" charset="0"/>
              </a:rPr>
              <a:t> </a:t>
            </a:r>
            <a:r>
              <a:rPr lang="en-US" sz="2000" dirty="0" err="1">
                <a:solidFill>
                  <a:schemeClr val="bg2"/>
                </a:solidFill>
                <a:latin typeface="Josefin Sans Regular" panose="020B0604020202020204" charset="0"/>
                <a:cs typeface="Calibri" panose="020F0502020204030204" pitchFamily="34" charset="0"/>
              </a:rPr>
              <a:t>giày</a:t>
            </a:r>
            <a:r>
              <a:rPr lang="vi-VN" sz="2000" dirty="0">
                <a:solidFill>
                  <a:schemeClr val="bg2"/>
                </a:solidFill>
                <a:latin typeface="Josefin Sans Regular" panose="020B0604020202020204" charset="0"/>
                <a:cs typeface="Calibri" panose="020F0502020204030204" pitchFamily="34" charset="0"/>
              </a:rPr>
              <a:t>”</a:t>
            </a:r>
            <a:r>
              <a:rPr lang="en-US" sz="2000" dirty="0">
                <a:solidFill>
                  <a:schemeClr val="bg2"/>
                </a:solidFill>
                <a:latin typeface="Josefin Sans Regular" panose="020B0604020202020204" charset="0"/>
                <a:cs typeface="Calibri" panose="020F0502020204030204" pitchFamily="34" charset="0"/>
              </a:rPr>
              <a:t>.</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02658" y="1441513"/>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79313" y="5316566"/>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0312" y="-1788377"/>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346507" y="-1386096"/>
            <a:ext cx="2957716" cy="2425327"/>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6643" y="-2441088"/>
            <a:ext cx="4317873" cy="5892879"/>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1657615" y="3067435"/>
            <a:ext cx="4597438" cy="2842053"/>
          </a:xfrm>
          <a:prstGeom prst="rect">
            <a:avLst/>
          </a:prstGeom>
        </p:spPr>
      </p:pic>
      <p:sp>
        <p:nvSpPr>
          <p:cNvPr id="9" name="TextBox 9"/>
          <p:cNvSpPr txBox="1"/>
          <p:nvPr/>
        </p:nvSpPr>
        <p:spPr>
          <a:xfrm>
            <a:off x="8246017" y="227591"/>
            <a:ext cx="6686407" cy="1213922"/>
          </a:xfrm>
          <a:prstGeom prst="rect">
            <a:avLst/>
          </a:prstGeom>
        </p:spPr>
        <p:txBody>
          <a:bodyPr wrap="square" lIns="0" tIns="0" rIns="0" bIns="0" rtlCol="0" anchor="t">
            <a:spAutoFit/>
          </a:bodyPr>
          <a:lstStyle/>
          <a:p>
            <a:pPr algn="ctr">
              <a:lnSpc>
                <a:spcPts val="10780"/>
              </a:lnSpc>
            </a:pPr>
            <a:r>
              <a:rPr lang="en-US" sz="6000" b="1" dirty="0" err="1">
                <a:solidFill>
                  <a:srgbClr val="94DDDE"/>
                </a:solidFill>
                <a:latin typeface="Arial" panose="020B0604020202020204" pitchFamily="34" charset="0"/>
                <a:cs typeface="Arial" panose="020B0604020202020204" pitchFamily="34" charset="0"/>
              </a:rPr>
              <a:t>Lý</a:t>
            </a:r>
            <a:r>
              <a:rPr lang="en-US" sz="6000" b="1" dirty="0">
                <a:solidFill>
                  <a:srgbClr val="94DDDE"/>
                </a:solidFill>
                <a:latin typeface="Arial" panose="020B0604020202020204" pitchFamily="34" charset="0"/>
                <a:cs typeface="Arial" panose="020B0604020202020204" pitchFamily="34" charset="0"/>
              </a:rPr>
              <a:t> do </a:t>
            </a:r>
            <a:r>
              <a:rPr lang="en-US" sz="6000" b="1" dirty="0" err="1">
                <a:solidFill>
                  <a:srgbClr val="94DDDE"/>
                </a:solidFill>
                <a:latin typeface="Arial" panose="020B0604020202020204" pitchFamily="34" charset="0"/>
                <a:cs typeface="Arial" panose="020B0604020202020204" pitchFamily="34" charset="0"/>
              </a:rPr>
              <a:t>chọn</a:t>
            </a:r>
            <a:r>
              <a:rPr lang="en-US" sz="6000" b="1" dirty="0">
                <a:solidFill>
                  <a:srgbClr val="94DDDE"/>
                </a:solidFill>
                <a:latin typeface="Arial" panose="020B0604020202020204" pitchFamily="34" charset="0"/>
                <a:cs typeface="Arial" panose="020B0604020202020204" pitchFamily="34" charset="0"/>
              </a:rPr>
              <a:t> </a:t>
            </a:r>
            <a:r>
              <a:rPr lang="en-US" sz="6000" b="1" dirty="0" err="1">
                <a:solidFill>
                  <a:srgbClr val="94DDDE"/>
                </a:solidFill>
                <a:latin typeface="Arial" panose="020B0604020202020204" pitchFamily="34" charset="0"/>
                <a:cs typeface="Arial" panose="020B0604020202020204" pitchFamily="34" charset="0"/>
              </a:rPr>
              <a:t>đề</a:t>
            </a:r>
            <a:r>
              <a:rPr lang="en-US" sz="6000" b="1" dirty="0">
                <a:solidFill>
                  <a:srgbClr val="94DDDE"/>
                </a:solidFill>
                <a:latin typeface="Arial" panose="020B0604020202020204" pitchFamily="34" charset="0"/>
                <a:cs typeface="Arial" panose="020B0604020202020204" pitchFamily="34" charset="0"/>
              </a:rPr>
              <a:t> </a:t>
            </a:r>
            <a:r>
              <a:rPr lang="en-US" sz="6000" b="1" dirty="0" err="1">
                <a:solidFill>
                  <a:srgbClr val="94DDDE"/>
                </a:solidFill>
                <a:latin typeface="Arial" panose="020B0604020202020204" pitchFamily="34" charset="0"/>
                <a:cs typeface="Arial" panose="020B0604020202020204" pitchFamily="34" charset="0"/>
              </a:rPr>
              <a:t>tài</a:t>
            </a:r>
            <a:endParaRPr lang="en-US" sz="6000" b="1" dirty="0">
              <a:solidFill>
                <a:srgbClr val="94DDDE"/>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03566" y="2646510"/>
            <a:ext cx="7387744" cy="6330099"/>
            <a:chOff x="0" y="-19051"/>
            <a:chExt cx="9850326" cy="8440131"/>
          </a:xfrm>
        </p:grpSpPr>
        <p:sp>
          <p:nvSpPr>
            <p:cNvPr id="3" name="TextBox 3"/>
            <p:cNvSpPr txBox="1"/>
            <p:nvPr/>
          </p:nvSpPr>
          <p:spPr>
            <a:xfrm>
              <a:off x="0" y="-19051"/>
              <a:ext cx="9850326" cy="1236577"/>
            </a:xfrm>
            <a:prstGeom prst="rect">
              <a:avLst/>
            </a:prstGeom>
          </p:spPr>
          <p:txBody>
            <a:bodyPr lIns="0" tIns="0" rIns="0" bIns="0" rtlCol="0" anchor="t">
              <a:spAutoFit/>
            </a:bodyPr>
            <a:lstStyle/>
            <a:p>
              <a:pPr>
                <a:lnSpc>
                  <a:spcPts val="7680"/>
                </a:lnSpc>
              </a:pPr>
              <a:r>
                <a:rPr lang="en-US" sz="6400" b="1" dirty="0" err="1">
                  <a:solidFill>
                    <a:srgbClr val="2B4B82"/>
                  </a:solidFill>
                  <a:latin typeface="Arial" panose="020B0604020202020204" pitchFamily="34" charset="0"/>
                  <a:cs typeface="Arial" panose="020B0604020202020204" pitchFamily="34" charset="0"/>
                </a:rPr>
                <a:t>Mục</a:t>
              </a:r>
              <a:r>
                <a:rPr lang="en-US" sz="6400" b="1" dirty="0">
                  <a:solidFill>
                    <a:srgbClr val="2B4B82"/>
                  </a:solidFill>
                  <a:latin typeface="Arial" panose="020B0604020202020204" pitchFamily="34" charset="0"/>
                  <a:cs typeface="Arial" panose="020B0604020202020204" pitchFamily="34" charset="0"/>
                </a:rPr>
                <a:t> </a:t>
              </a:r>
              <a:r>
                <a:rPr lang="en-US" sz="6400" b="1" dirty="0" err="1">
                  <a:solidFill>
                    <a:srgbClr val="2B4B82"/>
                  </a:solidFill>
                  <a:latin typeface="Arial" panose="020B0604020202020204" pitchFamily="34" charset="0"/>
                  <a:cs typeface="Arial" panose="020B0604020202020204" pitchFamily="34" charset="0"/>
                </a:rPr>
                <a:t>tiêu</a:t>
              </a:r>
              <a:r>
                <a:rPr lang="en-US" sz="6400" b="1" dirty="0">
                  <a:solidFill>
                    <a:srgbClr val="2B4B82"/>
                  </a:solidFill>
                  <a:latin typeface="Arial" panose="020B0604020202020204" pitchFamily="34" charset="0"/>
                  <a:cs typeface="Arial" panose="020B0604020202020204" pitchFamily="34" charset="0"/>
                </a:rPr>
                <a:t> </a:t>
              </a:r>
              <a:r>
                <a:rPr lang="en-US" sz="6400" b="1" dirty="0" err="1">
                  <a:solidFill>
                    <a:srgbClr val="2B4B82"/>
                  </a:solidFill>
                  <a:latin typeface="Arial" panose="020B0604020202020204" pitchFamily="34" charset="0"/>
                  <a:cs typeface="Arial" panose="020B0604020202020204" pitchFamily="34" charset="0"/>
                </a:rPr>
                <a:t>thực</a:t>
              </a:r>
              <a:r>
                <a:rPr lang="en-US" sz="6400" b="1" dirty="0">
                  <a:solidFill>
                    <a:srgbClr val="2B4B82"/>
                  </a:solidFill>
                  <a:latin typeface="Arial" panose="020B0604020202020204" pitchFamily="34" charset="0"/>
                  <a:cs typeface="Arial" panose="020B0604020202020204" pitchFamily="34" charset="0"/>
                </a:rPr>
                <a:t> </a:t>
              </a:r>
              <a:r>
                <a:rPr lang="en-US" sz="6400" b="1" dirty="0" err="1">
                  <a:solidFill>
                    <a:srgbClr val="2B4B82"/>
                  </a:solidFill>
                  <a:latin typeface="Arial" panose="020B0604020202020204" pitchFamily="34" charset="0"/>
                  <a:cs typeface="Arial" panose="020B0604020202020204" pitchFamily="34" charset="0"/>
                </a:rPr>
                <a:t>hiện</a:t>
              </a:r>
              <a:endParaRPr lang="en-US" sz="6400" b="1" dirty="0">
                <a:solidFill>
                  <a:srgbClr val="2B4B82"/>
                </a:solidFill>
                <a:latin typeface="Arial" panose="020B0604020202020204" pitchFamily="34" charset="0"/>
                <a:cs typeface="Arial" panose="020B0604020202020204" pitchFamily="34" charset="0"/>
              </a:endParaRPr>
            </a:p>
          </p:txBody>
        </p:sp>
        <p:sp>
          <p:nvSpPr>
            <p:cNvPr id="4" name="TextBox 4"/>
            <p:cNvSpPr txBox="1"/>
            <p:nvPr/>
          </p:nvSpPr>
          <p:spPr>
            <a:xfrm>
              <a:off x="0" y="3211107"/>
              <a:ext cx="9850326" cy="5209973"/>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2B4B82"/>
                  </a:solidFill>
                  <a:latin typeface="Josefin Sans Regular"/>
                </a:rPr>
                <a:t> </a:t>
              </a:r>
              <a:r>
                <a:rPr lang="en-US" sz="2400" dirty="0" err="1">
                  <a:solidFill>
                    <a:srgbClr val="2B4B82"/>
                  </a:solidFill>
                  <a:latin typeface="Josefin Sans Regular"/>
                </a:rPr>
                <a:t>Phân</a:t>
              </a:r>
              <a:r>
                <a:rPr lang="en-US" sz="2400" dirty="0">
                  <a:solidFill>
                    <a:srgbClr val="2B4B82"/>
                  </a:solidFill>
                  <a:latin typeface="Josefin Sans Regular"/>
                </a:rPr>
                <a:t> </a:t>
              </a:r>
              <a:r>
                <a:rPr lang="en-US" sz="2400" dirty="0" err="1">
                  <a:solidFill>
                    <a:srgbClr val="2B4B82"/>
                  </a:solidFill>
                  <a:latin typeface="Josefin Sans Regular"/>
                </a:rPr>
                <a:t>tích</a:t>
              </a:r>
              <a:r>
                <a:rPr lang="en-US" sz="2400" dirty="0">
                  <a:solidFill>
                    <a:srgbClr val="2B4B82"/>
                  </a:solidFill>
                  <a:latin typeface="Josefin Sans Regular"/>
                </a:rPr>
                <a:t> </a:t>
              </a:r>
              <a:r>
                <a:rPr lang="en-US" sz="2400" dirty="0" err="1">
                  <a:solidFill>
                    <a:srgbClr val="2B4B82"/>
                  </a:solidFill>
                  <a:latin typeface="Josefin Sans Regular"/>
                </a:rPr>
                <a:t>các</a:t>
              </a:r>
              <a:r>
                <a:rPr lang="en-US" sz="2400" dirty="0">
                  <a:solidFill>
                    <a:srgbClr val="2B4B82"/>
                  </a:solidFill>
                  <a:latin typeface="Josefin Sans Regular"/>
                </a:rPr>
                <a:t> </a:t>
              </a:r>
              <a:r>
                <a:rPr lang="en-US" sz="2400" dirty="0" err="1">
                  <a:solidFill>
                    <a:srgbClr val="2B4B82"/>
                  </a:solidFill>
                  <a:latin typeface="Josefin Sans Regular"/>
                </a:rPr>
                <a:t>yêu</a:t>
              </a:r>
              <a:r>
                <a:rPr lang="en-US" sz="2400" dirty="0">
                  <a:solidFill>
                    <a:srgbClr val="2B4B82"/>
                  </a:solidFill>
                  <a:latin typeface="Josefin Sans Regular"/>
                </a:rPr>
                <a:t> </a:t>
              </a:r>
              <a:r>
                <a:rPr lang="en-US" sz="2400" dirty="0" err="1">
                  <a:solidFill>
                    <a:srgbClr val="2B4B82"/>
                  </a:solidFill>
                  <a:latin typeface="Josefin Sans Regular"/>
                </a:rPr>
                <a:t>cầu</a:t>
              </a:r>
              <a:r>
                <a:rPr lang="en-US" sz="2400" dirty="0">
                  <a:solidFill>
                    <a:srgbClr val="2B4B82"/>
                  </a:solidFill>
                  <a:latin typeface="Josefin Sans Regular"/>
                </a:rPr>
                <a:t> </a:t>
              </a:r>
              <a:r>
                <a:rPr lang="en-US" sz="2400" dirty="0" err="1">
                  <a:solidFill>
                    <a:srgbClr val="2B4B82"/>
                  </a:solidFill>
                  <a:latin typeface="Josefin Sans Regular"/>
                </a:rPr>
                <a:t>cần</a:t>
              </a:r>
              <a:r>
                <a:rPr lang="en-US" sz="2400" dirty="0">
                  <a:solidFill>
                    <a:srgbClr val="2B4B82"/>
                  </a:solidFill>
                  <a:latin typeface="Josefin Sans Regular"/>
                </a:rPr>
                <a:t> </a:t>
              </a:r>
              <a:r>
                <a:rPr lang="en-US" sz="2400" dirty="0" err="1">
                  <a:solidFill>
                    <a:srgbClr val="2B4B82"/>
                  </a:solidFill>
                  <a:latin typeface="Josefin Sans Regular"/>
                </a:rPr>
                <a:t>thiết</a:t>
              </a:r>
              <a:endParaRPr lang="en-US" sz="2400" dirty="0">
                <a:solidFill>
                  <a:srgbClr val="2B4B82"/>
                </a:solidFill>
                <a:latin typeface="Josefin Sans Regular"/>
              </a:endParaRPr>
            </a:p>
            <a:p>
              <a:pPr marL="518160" lvl="1" indent="-259080">
                <a:lnSpc>
                  <a:spcPts val="3359"/>
                </a:lnSpc>
                <a:buFont typeface="Arial"/>
                <a:buChar char="•"/>
              </a:pPr>
              <a:r>
                <a:rPr lang="en-US" sz="2400" dirty="0">
                  <a:solidFill>
                    <a:srgbClr val="2B4B82"/>
                  </a:solidFill>
                  <a:latin typeface="Josefin Sans Regular"/>
                </a:rPr>
                <a:t> </a:t>
              </a:r>
              <a:r>
                <a:rPr lang="en-US" sz="2400" dirty="0" err="1">
                  <a:solidFill>
                    <a:srgbClr val="2B4B82"/>
                  </a:solidFill>
                  <a:latin typeface="Josefin Sans Regular"/>
                </a:rPr>
                <a:t>Tìm</a:t>
              </a:r>
              <a:r>
                <a:rPr lang="en-US" sz="2400" dirty="0">
                  <a:solidFill>
                    <a:srgbClr val="2B4B82"/>
                  </a:solidFill>
                  <a:latin typeface="Josefin Sans Regular"/>
                </a:rPr>
                <a:t> </a:t>
              </a:r>
              <a:r>
                <a:rPr lang="en-US" sz="2400" dirty="0" err="1">
                  <a:solidFill>
                    <a:srgbClr val="2B4B82"/>
                  </a:solidFill>
                  <a:latin typeface="Josefin Sans Regular"/>
                </a:rPr>
                <a:t>hiểu</a:t>
              </a:r>
              <a:r>
                <a:rPr lang="en-US" sz="2400" dirty="0">
                  <a:solidFill>
                    <a:srgbClr val="2B4B82"/>
                  </a:solidFill>
                  <a:latin typeface="Josefin Sans Regular"/>
                </a:rPr>
                <a:t> </a:t>
              </a:r>
              <a:r>
                <a:rPr lang="en-US" sz="2400" dirty="0" err="1">
                  <a:solidFill>
                    <a:srgbClr val="2B4B82"/>
                  </a:solidFill>
                  <a:latin typeface="Josefin Sans Regular"/>
                </a:rPr>
                <a:t>cách</a:t>
              </a:r>
              <a:r>
                <a:rPr lang="en-US" sz="2400" dirty="0">
                  <a:solidFill>
                    <a:srgbClr val="2B4B82"/>
                  </a:solidFill>
                  <a:latin typeface="Josefin Sans Regular"/>
                </a:rPr>
                <a:t> </a:t>
              </a:r>
              <a:r>
                <a:rPr lang="en-US" sz="2400" dirty="0" err="1">
                  <a:solidFill>
                    <a:srgbClr val="2B4B82"/>
                  </a:solidFill>
                  <a:latin typeface="Josefin Sans Regular"/>
                </a:rPr>
                <a:t>xây</a:t>
              </a:r>
              <a:r>
                <a:rPr lang="en-US" sz="2400" dirty="0">
                  <a:solidFill>
                    <a:srgbClr val="2B4B82"/>
                  </a:solidFill>
                  <a:latin typeface="Josefin Sans Regular"/>
                </a:rPr>
                <a:t> </a:t>
              </a:r>
              <a:r>
                <a:rPr lang="en-US" sz="2400" dirty="0" err="1">
                  <a:solidFill>
                    <a:srgbClr val="2B4B82"/>
                  </a:solidFill>
                  <a:latin typeface="Josefin Sans Regular"/>
                </a:rPr>
                <a:t>dựng</a:t>
              </a:r>
              <a:r>
                <a:rPr lang="en-US" sz="2400" dirty="0">
                  <a:solidFill>
                    <a:srgbClr val="2B4B82"/>
                  </a:solidFill>
                  <a:latin typeface="Josefin Sans Regular"/>
                </a:rPr>
                <a:t> </a:t>
              </a:r>
              <a:r>
                <a:rPr lang="en-US" sz="2400" dirty="0" err="1">
                  <a:solidFill>
                    <a:srgbClr val="2B4B82"/>
                  </a:solidFill>
                  <a:latin typeface="Josefin Sans Regular"/>
                </a:rPr>
                <a:t>một</a:t>
              </a:r>
              <a:r>
                <a:rPr lang="en-US" sz="2400" dirty="0">
                  <a:solidFill>
                    <a:srgbClr val="2B4B82"/>
                  </a:solidFill>
                  <a:latin typeface="Josefin Sans Regular"/>
                </a:rPr>
                <a:t> website</a:t>
              </a:r>
            </a:p>
            <a:p>
              <a:pPr marL="518160" lvl="1" indent="-259080">
                <a:lnSpc>
                  <a:spcPts val="3359"/>
                </a:lnSpc>
                <a:buFont typeface="Arial"/>
                <a:buChar char="•"/>
              </a:pPr>
              <a:r>
                <a:rPr lang="en-US" sz="2400" dirty="0">
                  <a:solidFill>
                    <a:srgbClr val="2B4B82"/>
                  </a:solidFill>
                  <a:latin typeface="Josefin Sans Regular"/>
                </a:rPr>
                <a:t> </a:t>
              </a:r>
              <a:r>
                <a:rPr lang="en-US" sz="2400" dirty="0" err="1">
                  <a:solidFill>
                    <a:srgbClr val="2B4B82"/>
                  </a:solidFill>
                  <a:latin typeface="Josefin Sans Regular"/>
                </a:rPr>
                <a:t>Tìm</a:t>
              </a:r>
              <a:r>
                <a:rPr lang="en-US" sz="2400" dirty="0">
                  <a:solidFill>
                    <a:srgbClr val="2B4B82"/>
                  </a:solidFill>
                  <a:latin typeface="Josefin Sans Regular"/>
                </a:rPr>
                <a:t> </a:t>
              </a:r>
              <a:r>
                <a:rPr lang="en-US" sz="2400" dirty="0" err="1">
                  <a:solidFill>
                    <a:srgbClr val="2B4B82"/>
                  </a:solidFill>
                  <a:latin typeface="Josefin Sans Regular"/>
                </a:rPr>
                <a:t>hiểu</a:t>
              </a:r>
              <a:r>
                <a:rPr lang="en-US" sz="2400" dirty="0">
                  <a:solidFill>
                    <a:srgbClr val="2B4B82"/>
                  </a:solidFill>
                  <a:latin typeface="Josefin Sans Regular"/>
                </a:rPr>
                <a:t> </a:t>
              </a:r>
              <a:r>
                <a:rPr lang="en-US" sz="2400" dirty="0" err="1">
                  <a:solidFill>
                    <a:srgbClr val="2B4B82"/>
                  </a:solidFill>
                  <a:latin typeface="Josefin Sans Regular"/>
                </a:rPr>
                <a:t>và</a:t>
              </a:r>
              <a:r>
                <a:rPr lang="en-US" sz="2400" dirty="0">
                  <a:solidFill>
                    <a:srgbClr val="2B4B82"/>
                  </a:solidFill>
                  <a:latin typeface="Josefin Sans Regular"/>
                </a:rPr>
                <a:t> </a:t>
              </a:r>
              <a:r>
                <a:rPr lang="en-US" sz="2400" dirty="0" err="1">
                  <a:solidFill>
                    <a:srgbClr val="2B4B82"/>
                  </a:solidFill>
                  <a:latin typeface="Josefin Sans Regular"/>
                </a:rPr>
                <a:t>nghiên</a:t>
              </a:r>
              <a:r>
                <a:rPr lang="en-US" sz="2400" dirty="0">
                  <a:solidFill>
                    <a:srgbClr val="2B4B82"/>
                  </a:solidFill>
                  <a:latin typeface="Josefin Sans Regular"/>
                </a:rPr>
                <a:t> </a:t>
              </a:r>
              <a:r>
                <a:rPr lang="en-US" sz="2400" dirty="0" err="1">
                  <a:solidFill>
                    <a:srgbClr val="2B4B82"/>
                  </a:solidFill>
                  <a:latin typeface="Josefin Sans Regular"/>
                </a:rPr>
                <a:t>cứu</a:t>
              </a:r>
              <a:r>
                <a:rPr lang="en-US" sz="2400" dirty="0">
                  <a:solidFill>
                    <a:srgbClr val="2B4B82"/>
                  </a:solidFill>
                  <a:latin typeface="Josefin Sans Regular"/>
                </a:rPr>
                <a:t> </a:t>
              </a:r>
              <a:r>
                <a:rPr lang="en-US" sz="2400" dirty="0" err="1">
                  <a:solidFill>
                    <a:srgbClr val="2B4B82"/>
                  </a:solidFill>
                  <a:latin typeface="Josefin Sans Regular"/>
                </a:rPr>
                <a:t>ngôn</a:t>
              </a:r>
              <a:r>
                <a:rPr lang="en-US" sz="2400" dirty="0">
                  <a:solidFill>
                    <a:srgbClr val="2B4B82"/>
                  </a:solidFill>
                  <a:latin typeface="Josefin Sans Regular"/>
                </a:rPr>
                <a:t> </a:t>
              </a:r>
              <a:r>
                <a:rPr lang="en-US" sz="2400" dirty="0" err="1">
                  <a:solidFill>
                    <a:srgbClr val="2B4B82"/>
                  </a:solidFill>
                  <a:latin typeface="Josefin Sans Regular"/>
                </a:rPr>
                <a:t>ngữ</a:t>
              </a:r>
              <a:r>
                <a:rPr lang="en-US" sz="2400" dirty="0">
                  <a:solidFill>
                    <a:srgbClr val="2B4B82"/>
                  </a:solidFill>
                  <a:latin typeface="Josefin Sans Regular"/>
                </a:rPr>
                <a:t> </a:t>
              </a:r>
              <a:r>
                <a:rPr lang="en-US" sz="2400" dirty="0" err="1">
                  <a:solidFill>
                    <a:srgbClr val="2B4B82"/>
                  </a:solidFill>
                  <a:latin typeface="Josefin Sans Regular"/>
                </a:rPr>
                <a:t>lập</a:t>
              </a:r>
              <a:r>
                <a:rPr lang="en-US" sz="2400" dirty="0">
                  <a:solidFill>
                    <a:srgbClr val="2B4B82"/>
                  </a:solidFill>
                  <a:latin typeface="Josefin Sans Regular"/>
                </a:rPr>
                <a:t> </a:t>
              </a:r>
              <a:r>
                <a:rPr lang="en-US" sz="2400" dirty="0" err="1">
                  <a:solidFill>
                    <a:srgbClr val="2B4B82"/>
                  </a:solidFill>
                  <a:latin typeface="Josefin Sans Regular"/>
                </a:rPr>
                <a:t>trình</a:t>
              </a:r>
              <a:r>
                <a:rPr lang="en-US" sz="2400" dirty="0">
                  <a:solidFill>
                    <a:srgbClr val="2B4B82"/>
                  </a:solidFill>
                  <a:latin typeface="Josefin Sans Regular"/>
                </a:rPr>
                <a:t>: </a:t>
              </a:r>
              <a:r>
                <a:rPr lang="en-US" sz="2400" dirty="0" err="1">
                  <a:solidFill>
                    <a:srgbClr val="2B4B82"/>
                  </a:solidFill>
                  <a:latin typeface="Josefin Sans Regular"/>
                </a:rPr>
                <a:t>ReactJs</a:t>
              </a:r>
              <a:r>
                <a:rPr lang="en-US" sz="2400" dirty="0">
                  <a:solidFill>
                    <a:srgbClr val="2B4B82"/>
                  </a:solidFill>
                  <a:latin typeface="Josefin Sans Regular"/>
                </a:rPr>
                <a:t>, </a:t>
              </a:r>
              <a:r>
                <a:rPr lang="en-US" sz="2400" dirty="0" err="1">
                  <a:solidFill>
                    <a:srgbClr val="2B4B82"/>
                  </a:solidFill>
                  <a:latin typeface="Josefin Sans Regular"/>
                </a:rPr>
                <a:t>Javascript</a:t>
              </a:r>
              <a:r>
                <a:rPr lang="en-US" sz="2400" dirty="0">
                  <a:solidFill>
                    <a:srgbClr val="2B4B82"/>
                  </a:solidFill>
                  <a:latin typeface="Josefin Sans Regular"/>
                </a:rPr>
                <a:t>, HTML, CSS….</a:t>
              </a:r>
            </a:p>
            <a:p>
              <a:pPr marL="518160" lvl="1" indent="-259080">
                <a:lnSpc>
                  <a:spcPts val="3359"/>
                </a:lnSpc>
                <a:buFont typeface="Arial"/>
                <a:buChar char="•"/>
              </a:pPr>
              <a:r>
                <a:rPr lang="en-US" sz="2400" dirty="0">
                  <a:solidFill>
                    <a:srgbClr val="2B4B82"/>
                  </a:solidFill>
                  <a:latin typeface="Josefin Sans Regular"/>
                </a:rPr>
                <a:t> </a:t>
              </a:r>
              <a:r>
                <a:rPr lang="en-US" sz="2400" dirty="0" err="1">
                  <a:solidFill>
                    <a:srgbClr val="2B4B82"/>
                  </a:solidFill>
                  <a:latin typeface="Josefin Sans Regular"/>
                </a:rPr>
                <a:t>Tìm</a:t>
              </a:r>
              <a:r>
                <a:rPr lang="en-US" sz="2400" dirty="0">
                  <a:solidFill>
                    <a:srgbClr val="2B4B82"/>
                  </a:solidFill>
                  <a:latin typeface="Josefin Sans Regular"/>
                </a:rPr>
                <a:t> </a:t>
              </a:r>
              <a:r>
                <a:rPr lang="en-US" sz="2400" dirty="0" err="1">
                  <a:solidFill>
                    <a:srgbClr val="2B4B82"/>
                  </a:solidFill>
                  <a:latin typeface="Josefin Sans Regular"/>
                </a:rPr>
                <a:t>hiểu</a:t>
              </a:r>
              <a:r>
                <a:rPr lang="en-US" sz="2400" dirty="0">
                  <a:solidFill>
                    <a:srgbClr val="2B4B82"/>
                  </a:solidFill>
                  <a:latin typeface="Josefin Sans Regular"/>
                </a:rPr>
                <a:t> </a:t>
              </a:r>
              <a:r>
                <a:rPr lang="en-US" sz="2400" dirty="0" err="1">
                  <a:solidFill>
                    <a:srgbClr val="2B4B82"/>
                  </a:solidFill>
                  <a:latin typeface="Josefin Sans Regular"/>
                </a:rPr>
                <a:t>và</a:t>
              </a:r>
              <a:r>
                <a:rPr lang="en-US" sz="2400" dirty="0">
                  <a:solidFill>
                    <a:srgbClr val="2B4B82"/>
                  </a:solidFill>
                  <a:latin typeface="Josefin Sans Regular"/>
                </a:rPr>
                <a:t> </a:t>
              </a:r>
              <a:r>
                <a:rPr lang="en-US" sz="2400" dirty="0" err="1">
                  <a:solidFill>
                    <a:srgbClr val="2B4B82"/>
                  </a:solidFill>
                  <a:latin typeface="Josefin Sans Regular"/>
                </a:rPr>
                <a:t>xây</a:t>
              </a:r>
              <a:r>
                <a:rPr lang="en-US" sz="2400" dirty="0">
                  <a:solidFill>
                    <a:srgbClr val="2B4B82"/>
                  </a:solidFill>
                  <a:latin typeface="Josefin Sans Regular"/>
                </a:rPr>
                <a:t> </a:t>
              </a:r>
              <a:r>
                <a:rPr lang="en-US" sz="2400" dirty="0" err="1">
                  <a:solidFill>
                    <a:srgbClr val="2B4B82"/>
                  </a:solidFill>
                  <a:latin typeface="Josefin Sans Regular"/>
                </a:rPr>
                <a:t>dựng</a:t>
              </a:r>
              <a:r>
                <a:rPr lang="en-US" sz="2400" dirty="0">
                  <a:solidFill>
                    <a:srgbClr val="2B4B82"/>
                  </a:solidFill>
                  <a:latin typeface="Josefin Sans Regular"/>
                </a:rPr>
                <a:t> </a:t>
              </a:r>
              <a:r>
                <a:rPr lang="en-US" sz="2400" dirty="0" err="1">
                  <a:solidFill>
                    <a:srgbClr val="2B4B82"/>
                  </a:solidFill>
                  <a:latin typeface="Josefin Sans Regular"/>
                </a:rPr>
                <a:t>cơ</a:t>
              </a:r>
              <a:r>
                <a:rPr lang="en-US" sz="2400" dirty="0">
                  <a:solidFill>
                    <a:srgbClr val="2B4B82"/>
                  </a:solidFill>
                  <a:latin typeface="Josefin Sans Regular"/>
                </a:rPr>
                <a:t> </a:t>
              </a:r>
              <a:r>
                <a:rPr lang="en-US" sz="2400" dirty="0" err="1">
                  <a:solidFill>
                    <a:srgbClr val="2B4B82"/>
                  </a:solidFill>
                  <a:latin typeface="Josefin Sans Regular"/>
                </a:rPr>
                <a:t>sở</a:t>
              </a:r>
              <a:r>
                <a:rPr lang="en-US" sz="2400" dirty="0">
                  <a:solidFill>
                    <a:srgbClr val="2B4B82"/>
                  </a:solidFill>
                  <a:latin typeface="Josefin Sans Regular"/>
                </a:rPr>
                <a:t> </a:t>
              </a:r>
              <a:r>
                <a:rPr lang="en-US" sz="2400" dirty="0" err="1">
                  <a:solidFill>
                    <a:srgbClr val="2B4B82"/>
                  </a:solidFill>
                  <a:latin typeface="Josefin Sans Regular"/>
                </a:rPr>
                <a:t>dữ</a:t>
              </a:r>
              <a:r>
                <a:rPr lang="en-US" sz="2400" dirty="0">
                  <a:solidFill>
                    <a:srgbClr val="2B4B82"/>
                  </a:solidFill>
                  <a:latin typeface="Josefin Sans Regular"/>
                </a:rPr>
                <a:t> </a:t>
              </a:r>
              <a:r>
                <a:rPr lang="en-US" sz="2400" dirty="0" err="1">
                  <a:solidFill>
                    <a:srgbClr val="2B4B82"/>
                  </a:solidFill>
                  <a:latin typeface="Josefin Sans Regular"/>
                </a:rPr>
                <a:t>liệu</a:t>
              </a:r>
              <a:r>
                <a:rPr lang="en-US" sz="2400" dirty="0">
                  <a:solidFill>
                    <a:srgbClr val="2B4B82"/>
                  </a:solidFill>
                  <a:latin typeface="Josefin Sans Regular"/>
                </a:rPr>
                <a:t> </a:t>
              </a:r>
              <a:r>
                <a:rPr lang="en-US" sz="2400" dirty="0" err="1">
                  <a:solidFill>
                    <a:srgbClr val="2B4B82"/>
                  </a:solidFill>
                  <a:latin typeface="Josefin Sans Regular"/>
                </a:rPr>
                <a:t>với</a:t>
              </a:r>
              <a:r>
                <a:rPr lang="en-US" sz="2400" dirty="0">
                  <a:solidFill>
                    <a:srgbClr val="2B4B82"/>
                  </a:solidFill>
                  <a:latin typeface="Josefin Sans Regular"/>
                </a:rPr>
                <a:t> </a:t>
              </a:r>
              <a:r>
                <a:rPr lang="en-US" sz="2400" dirty="0" err="1">
                  <a:solidFill>
                    <a:srgbClr val="2B4B82"/>
                  </a:solidFill>
                  <a:latin typeface="Josefin Sans Regular"/>
                </a:rPr>
                <a:t>NopeJs</a:t>
              </a:r>
              <a:r>
                <a:rPr lang="en-US" sz="2400" dirty="0">
                  <a:solidFill>
                    <a:srgbClr val="2B4B82"/>
                  </a:solidFill>
                  <a:latin typeface="Josefin Sans Regular"/>
                </a:rPr>
                <a:t>, </a:t>
              </a:r>
              <a:r>
                <a:rPr lang="en-US" sz="2400" dirty="0" err="1">
                  <a:solidFill>
                    <a:srgbClr val="2B4B82"/>
                  </a:solidFill>
                  <a:latin typeface="Josefin Sans Regular"/>
                </a:rPr>
                <a:t>MongoBD</a:t>
              </a:r>
              <a:r>
                <a:rPr lang="en-US" sz="2400" dirty="0">
                  <a:solidFill>
                    <a:srgbClr val="2B4B82"/>
                  </a:solidFill>
                  <a:latin typeface="Josefin Sans Regular"/>
                </a:rPr>
                <a:t>,…</a:t>
              </a:r>
            </a:p>
            <a:p>
              <a:pPr marL="518160" lvl="1" indent="-259080">
                <a:lnSpc>
                  <a:spcPts val="3359"/>
                </a:lnSpc>
                <a:buFont typeface="Arial"/>
                <a:buChar char="•"/>
              </a:pPr>
              <a:r>
                <a:rPr lang="en-US" sz="2400" dirty="0">
                  <a:solidFill>
                    <a:srgbClr val="2B4B82"/>
                  </a:solidFill>
                  <a:latin typeface="Josefin Sans Regular"/>
                </a:rPr>
                <a:t> </a:t>
              </a:r>
              <a:r>
                <a:rPr lang="en-US" sz="2400" dirty="0" err="1">
                  <a:solidFill>
                    <a:srgbClr val="2B4B82"/>
                  </a:solidFill>
                  <a:latin typeface="Josefin Sans Regular"/>
                </a:rPr>
                <a:t>Thiết</a:t>
              </a:r>
              <a:r>
                <a:rPr lang="en-US" sz="2400" dirty="0">
                  <a:solidFill>
                    <a:srgbClr val="2B4B82"/>
                  </a:solidFill>
                  <a:latin typeface="Josefin Sans Regular"/>
                </a:rPr>
                <a:t> </a:t>
              </a:r>
              <a:r>
                <a:rPr lang="en-US" sz="2400" dirty="0" err="1">
                  <a:solidFill>
                    <a:srgbClr val="2B4B82"/>
                  </a:solidFill>
                  <a:latin typeface="Josefin Sans Regular"/>
                </a:rPr>
                <a:t>kế</a:t>
              </a:r>
              <a:r>
                <a:rPr lang="en-US" sz="2400" dirty="0">
                  <a:solidFill>
                    <a:srgbClr val="2B4B82"/>
                  </a:solidFill>
                  <a:latin typeface="Josefin Sans Regular"/>
                </a:rPr>
                <a:t> </a:t>
              </a:r>
              <a:r>
                <a:rPr lang="en-US" sz="2400" dirty="0" err="1">
                  <a:solidFill>
                    <a:srgbClr val="2B4B82"/>
                  </a:solidFill>
                  <a:latin typeface="Josefin Sans Regular"/>
                </a:rPr>
                <a:t>giao</a:t>
              </a:r>
              <a:r>
                <a:rPr lang="en-US" sz="2400" dirty="0">
                  <a:solidFill>
                    <a:srgbClr val="2B4B82"/>
                  </a:solidFill>
                  <a:latin typeface="Josefin Sans Regular"/>
                </a:rPr>
                <a:t> </a:t>
              </a:r>
              <a:r>
                <a:rPr lang="en-US" sz="2400" dirty="0" err="1">
                  <a:solidFill>
                    <a:srgbClr val="2B4B82"/>
                  </a:solidFill>
                  <a:latin typeface="Josefin Sans Regular"/>
                </a:rPr>
                <a:t>diện</a:t>
              </a:r>
              <a:r>
                <a:rPr lang="en-US" sz="2400" dirty="0">
                  <a:solidFill>
                    <a:srgbClr val="2B4B82"/>
                  </a:solidFill>
                  <a:latin typeface="Josefin Sans Regular"/>
                </a:rPr>
                <a:t> </a:t>
              </a:r>
              <a:r>
                <a:rPr lang="en-US" sz="2400" dirty="0" err="1">
                  <a:solidFill>
                    <a:srgbClr val="2B4B82"/>
                  </a:solidFill>
                  <a:latin typeface="Josefin Sans Regular"/>
                </a:rPr>
                <a:t>cho</a:t>
              </a:r>
              <a:r>
                <a:rPr lang="en-US" sz="2400" dirty="0">
                  <a:solidFill>
                    <a:srgbClr val="2B4B82"/>
                  </a:solidFill>
                  <a:latin typeface="Josefin Sans Regular"/>
                </a:rPr>
                <a:t> website</a:t>
              </a:r>
            </a:p>
            <a:p>
              <a:pPr marL="518160" lvl="1" indent="-259080">
                <a:lnSpc>
                  <a:spcPts val="3359"/>
                </a:lnSpc>
                <a:buFont typeface="Arial"/>
                <a:buChar char="•"/>
              </a:pPr>
              <a:r>
                <a:rPr lang="en-US" sz="2400" dirty="0">
                  <a:solidFill>
                    <a:srgbClr val="2B4B82"/>
                  </a:solidFill>
                  <a:latin typeface="Josefin Sans Regular"/>
                </a:rPr>
                <a:t> </a:t>
              </a:r>
              <a:r>
                <a:rPr lang="en-US" sz="2400" dirty="0" err="1">
                  <a:solidFill>
                    <a:srgbClr val="2B4B82"/>
                  </a:solidFill>
                  <a:latin typeface="Josefin Sans Regular"/>
                </a:rPr>
                <a:t>Xây</a:t>
              </a:r>
              <a:r>
                <a:rPr lang="en-US" sz="2400" dirty="0">
                  <a:solidFill>
                    <a:srgbClr val="2B4B82"/>
                  </a:solidFill>
                  <a:latin typeface="Josefin Sans Regular"/>
                </a:rPr>
                <a:t> </a:t>
              </a:r>
              <a:r>
                <a:rPr lang="en-US" sz="2400" dirty="0" err="1">
                  <a:solidFill>
                    <a:srgbClr val="2B4B82"/>
                  </a:solidFill>
                  <a:latin typeface="Josefin Sans Regular"/>
                </a:rPr>
                <a:t>dựng</a:t>
              </a:r>
              <a:r>
                <a:rPr lang="en-US" sz="2400" dirty="0">
                  <a:solidFill>
                    <a:srgbClr val="2B4B82"/>
                  </a:solidFill>
                  <a:latin typeface="Josefin Sans Regular"/>
                </a:rPr>
                <a:t> website </a:t>
              </a:r>
              <a:r>
                <a:rPr lang="en-US" sz="2400" dirty="0" err="1">
                  <a:solidFill>
                    <a:srgbClr val="2B4B82"/>
                  </a:solidFill>
                  <a:latin typeface="Josefin Sans Regular"/>
                </a:rPr>
                <a:t>hoàn</a:t>
              </a:r>
              <a:r>
                <a:rPr lang="en-US" sz="2400" dirty="0">
                  <a:solidFill>
                    <a:srgbClr val="2B4B82"/>
                  </a:solidFill>
                  <a:latin typeface="Josefin Sans Regular"/>
                </a:rPr>
                <a:t> </a:t>
              </a:r>
              <a:r>
                <a:rPr lang="en-US" sz="2400" dirty="0" err="1">
                  <a:solidFill>
                    <a:srgbClr val="2B4B82"/>
                  </a:solidFill>
                  <a:latin typeface="Josefin Sans Regular"/>
                </a:rPr>
                <a:t>chỉnh</a:t>
              </a:r>
              <a:endParaRPr lang="en-US" sz="2400" dirty="0">
                <a:solidFill>
                  <a:srgbClr val="2B4B82"/>
                </a:solidFill>
                <a:latin typeface="Josefin Sans Regular"/>
              </a:endParaRPr>
            </a:p>
            <a:p>
              <a:pPr>
                <a:lnSpc>
                  <a:spcPts val="3359"/>
                </a:lnSpc>
              </a:pPr>
              <a:endParaRPr lang="en-US" sz="2400" dirty="0">
                <a:solidFill>
                  <a:srgbClr val="2B4B82"/>
                </a:solidFill>
                <a:latin typeface="Josefin Sans Regular"/>
              </a:endParaRPr>
            </a:p>
          </p:txBody>
        </p:sp>
      </p:grpSp>
      <p:grpSp>
        <p:nvGrpSpPr>
          <p:cNvPr id="5" name="Group 5"/>
          <p:cNvGrpSpPr/>
          <p:nvPr/>
        </p:nvGrpSpPr>
        <p:grpSpPr>
          <a:xfrm>
            <a:off x="10893831" y="2696083"/>
            <a:ext cx="6365469" cy="5458065"/>
            <a:chOff x="0" y="-19051"/>
            <a:chExt cx="8487292" cy="7277418"/>
          </a:xfrm>
        </p:grpSpPr>
        <p:sp>
          <p:nvSpPr>
            <p:cNvPr id="6" name="TextBox 6"/>
            <p:cNvSpPr txBox="1"/>
            <p:nvPr/>
          </p:nvSpPr>
          <p:spPr>
            <a:xfrm>
              <a:off x="0" y="-19051"/>
              <a:ext cx="8487292" cy="1236577"/>
            </a:xfrm>
            <a:prstGeom prst="rect">
              <a:avLst/>
            </a:prstGeom>
          </p:spPr>
          <p:txBody>
            <a:bodyPr lIns="0" tIns="0" rIns="0" bIns="0" rtlCol="0" anchor="t">
              <a:spAutoFit/>
            </a:bodyPr>
            <a:lstStyle/>
            <a:p>
              <a:pPr>
                <a:lnSpc>
                  <a:spcPts val="7680"/>
                </a:lnSpc>
              </a:pPr>
              <a:r>
                <a:rPr lang="en-US" sz="6400" b="1" dirty="0" err="1">
                  <a:solidFill>
                    <a:srgbClr val="2B4B82"/>
                  </a:solidFill>
                  <a:latin typeface="Arial" panose="020B0604020202020204" pitchFamily="34" charset="0"/>
                  <a:cs typeface="Arial" panose="020B0604020202020204" pitchFamily="34" charset="0"/>
                </a:rPr>
                <a:t>Kết</a:t>
              </a:r>
              <a:r>
                <a:rPr lang="en-US" sz="6400" b="1" dirty="0">
                  <a:solidFill>
                    <a:srgbClr val="2B4B82"/>
                  </a:solidFill>
                  <a:latin typeface="Arial" panose="020B0604020202020204" pitchFamily="34" charset="0"/>
                  <a:cs typeface="Arial" panose="020B0604020202020204" pitchFamily="34" charset="0"/>
                </a:rPr>
                <a:t> </a:t>
              </a:r>
              <a:r>
                <a:rPr lang="en-US" sz="6400" b="1" dirty="0" err="1">
                  <a:solidFill>
                    <a:srgbClr val="2B4B82"/>
                  </a:solidFill>
                  <a:latin typeface="Arial" panose="020B0604020202020204" pitchFamily="34" charset="0"/>
                  <a:cs typeface="Arial" panose="020B0604020202020204" pitchFamily="34" charset="0"/>
                </a:rPr>
                <a:t>quả</a:t>
              </a:r>
              <a:r>
                <a:rPr lang="en-US" sz="6400" b="1" dirty="0">
                  <a:solidFill>
                    <a:srgbClr val="2B4B82"/>
                  </a:solidFill>
                  <a:latin typeface="Arial" panose="020B0604020202020204" pitchFamily="34" charset="0"/>
                  <a:cs typeface="Arial" panose="020B0604020202020204" pitchFamily="34" charset="0"/>
                </a:rPr>
                <a:t> </a:t>
              </a:r>
              <a:r>
                <a:rPr lang="en-US" sz="6400" b="1" dirty="0" err="1">
                  <a:solidFill>
                    <a:srgbClr val="2B4B82"/>
                  </a:solidFill>
                  <a:latin typeface="Arial" panose="020B0604020202020204" pitchFamily="34" charset="0"/>
                  <a:cs typeface="Arial" panose="020B0604020202020204" pitchFamily="34" charset="0"/>
                </a:rPr>
                <a:t>dự</a:t>
              </a:r>
              <a:r>
                <a:rPr lang="en-US" sz="6400" b="1" dirty="0">
                  <a:solidFill>
                    <a:srgbClr val="2B4B82"/>
                  </a:solidFill>
                  <a:latin typeface="Arial" panose="020B0604020202020204" pitchFamily="34" charset="0"/>
                  <a:cs typeface="Arial" panose="020B0604020202020204" pitchFamily="34" charset="0"/>
                </a:rPr>
                <a:t> </a:t>
              </a:r>
              <a:r>
                <a:rPr lang="en-US" sz="6400" b="1" dirty="0" err="1">
                  <a:solidFill>
                    <a:srgbClr val="2B4B82"/>
                  </a:solidFill>
                  <a:latin typeface="Arial" panose="020B0604020202020204" pitchFamily="34" charset="0"/>
                  <a:cs typeface="Arial" panose="020B0604020202020204" pitchFamily="34" charset="0"/>
                </a:rPr>
                <a:t>kiến</a:t>
              </a:r>
              <a:endParaRPr lang="en-US" sz="6400" b="1" dirty="0">
                <a:solidFill>
                  <a:srgbClr val="2B4B82"/>
                </a:solidFill>
                <a:latin typeface="Arial" panose="020B0604020202020204" pitchFamily="34" charset="0"/>
                <a:cs typeface="Arial" panose="020B0604020202020204" pitchFamily="34" charset="0"/>
              </a:endParaRPr>
            </a:p>
          </p:txBody>
        </p:sp>
        <p:sp>
          <p:nvSpPr>
            <p:cNvPr id="7" name="TextBox 7"/>
            <p:cNvSpPr txBox="1"/>
            <p:nvPr/>
          </p:nvSpPr>
          <p:spPr>
            <a:xfrm>
              <a:off x="0" y="3211107"/>
              <a:ext cx="8487292" cy="4047260"/>
            </a:xfrm>
            <a:prstGeom prst="rect">
              <a:avLst/>
            </a:prstGeom>
          </p:spPr>
          <p:txBody>
            <a:bodyPr lIns="0" tIns="0" rIns="0" bIns="0" rtlCol="0" anchor="t">
              <a:spAutoFit/>
            </a:bodyPr>
            <a:lstStyle/>
            <a:p>
              <a:pPr marL="518160" lvl="1" indent="-259080">
                <a:lnSpc>
                  <a:spcPts val="3359"/>
                </a:lnSpc>
                <a:buFont typeface="Arial"/>
                <a:buChar char="•"/>
              </a:pPr>
              <a:r>
                <a:rPr lang="en-US" sz="2400" dirty="0" err="1">
                  <a:solidFill>
                    <a:srgbClr val="2B4B82"/>
                  </a:solidFill>
                  <a:latin typeface="Josefin Sans Regular"/>
                </a:rPr>
                <a:t>Hiểu</a:t>
              </a:r>
              <a:r>
                <a:rPr lang="en-US" sz="2400" dirty="0">
                  <a:solidFill>
                    <a:srgbClr val="2B4B82"/>
                  </a:solidFill>
                  <a:latin typeface="Josefin Sans Regular"/>
                </a:rPr>
                <a:t> </a:t>
              </a:r>
              <a:r>
                <a:rPr lang="en-US" sz="2400" dirty="0" err="1">
                  <a:solidFill>
                    <a:srgbClr val="2B4B82"/>
                  </a:solidFill>
                  <a:latin typeface="Josefin Sans Regular"/>
                </a:rPr>
                <a:t>được</a:t>
              </a:r>
              <a:r>
                <a:rPr lang="en-US" sz="2400" dirty="0">
                  <a:solidFill>
                    <a:srgbClr val="2B4B82"/>
                  </a:solidFill>
                  <a:latin typeface="Josefin Sans Regular"/>
                </a:rPr>
                <a:t> </a:t>
              </a:r>
              <a:r>
                <a:rPr lang="en-US" sz="2400" dirty="0" err="1">
                  <a:solidFill>
                    <a:srgbClr val="2B4B82"/>
                  </a:solidFill>
                  <a:latin typeface="Josefin Sans Regular"/>
                </a:rPr>
                <a:t>cấu</a:t>
              </a:r>
              <a:r>
                <a:rPr lang="en-US" sz="2400" dirty="0">
                  <a:solidFill>
                    <a:srgbClr val="2B4B82"/>
                  </a:solidFill>
                  <a:latin typeface="Josefin Sans Regular"/>
                </a:rPr>
                <a:t> </a:t>
              </a:r>
              <a:r>
                <a:rPr lang="en-US" sz="2400" dirty="0" err="1">
                  <a:solidFill>
                    <a:srgbClr val="2B4B82"/>
                  </a:solidFill>
                  <a:latin typeface="Josefin Sans Regular"/>
                </a:rPr>
                <a:t>trúc</a:t>
              </a:r>
              <a:r>
                <a:rPr lang="en-US" sz="2400" dirty="0">
                  <a:solidFill>
                    <a:srgbClr val="2B4B82"/>
                  </a:solidFill>
                  <a:latin typeface="Josefin Sans Regular"/>
                </a:rPr>
                <a:t> </a:t>
              </a:r>
              <a:r>
                <a:rPr lang="en-US" sz="2400" dirty="0" err="1">
                  <a:solidFill>
                    <a:srgbClr val="2B4B82"/>
                  </a:solidFill>
                  <a:latin typeface="Josefin Sans Regular"/>
                </a:rPr>
                <a:t>cơ</a:t>
              </a:r>
              <a:r>
                <a:rPr lang="en-US" sz="2400" dirty="0">
                  <a:solidFill>
                    <a:srgbClr val="2B4B82"/>
                  </a:solidFill>
                  <a:latin typeface="Josefin Sans Regular"/>
                </a:rPr>
                <a:t> </a:t>
              </a:r>
              <a:r>
                <a:rPr lang="en-US" sz="2400" dirty="0" err="1">
                  <a:solidFill>
                    <a:srgbClr val="2B4B82"/>
                  </a:solidFill>
                  <a:latin typeface="Josefin Sans Regular"/>
                </a:rPr>
                <a:t>bản</a:t>
              </a:r>
              <a:r>
                <a:rPr lang="en-US" sz="2400" dirty="0">
                  <a:solidFill>
                    <a:srgbClr val="2B4B82"/>
                  </a:solidFill>
                  <a:latin typeface="Josefin Sans Regular"/>
                </a:rPr>
                <a:t> </a:t>
              </a:r>
              <a:r>
                <a:rPr lang="en-US" sz="2400" dirty="0" err="1">
                  <a:solidFill>
                    <a:srgbClr val="2B4B82"/>
                  </a:solidFill>
                  <a:latin typeface="Josefin Sans Regular"/>
                </a:rPr>
                <a:t>ngôn</a:t>
              </a:r>
              <a:r>
                <a:rPr lang="en-US" sz="2400" dirty="0">
                  <a:solidFill>
                    <a:srgbClr val="2B4B82"/>
                  </a:solidFill>
                  <a:latin typeface="Josefin Sans Regular"/>
                </a:rPr>
                <a:t> </a:t>
              </a:r>
              <a:r>
                <a:rPr lang="en-US" sz="2400" dirty="0" err="1">
                  <a:solidFill>
                    <a:srgbClr val="2B4B82"/>
                  </a:solidFill>
                  <a:latin typeface="Josefin Sans Regular"/>
                </a:rPr>
                <a:t>ngữ</a:t>
              </a:r>
              <a:r>
                <a:rPr lang="en-US" sz="2400" dirty="0">
                  <a:solidFill>
                    <a:srgbClr val="2B4B82"/>
                  </a:solidFill>
                  <a:latin typeface="Josefin Sans Regular"/>
                </a:rPr>
                <a:t> </a:t>
              </a:r>
              <a:r>
                <a:rPr lang="en-US" sz="2400" dirty="0" err="1">
                  <a:solidFill>
                    <a:srgbClr val="2B4B82"/>
                  </a:solidFill>
                  <a:latin typeface="Josefin Sans Regular"/>
                </a:rPr>
                <a:t>lập</a:t>
              </a:r>
              <a:r>
                <a:rPr lang="en-US" sz="2400" dirty="0">
                  <a:solidFill>
                    <a:srgbClr val="2B4B82"/>
                  </a:solidFill>
                  <a:latin typeface="Josefin Sans Regular"/>
                </a:rPr>
                <a:t> </a:t>
              </a:r>
              <a:r>
                <a:rPr lang="en-US" sz="2400" dirty="0" err="1">
                  <a:solidFill>
                    <a:srgbClr val="2B4B82"/>
                  </a:solidFill>
                  <a:latin typeface="Josefin Sans Regular"/>
                </a:rPr>
                <a:t>trình</a:t>
              </a:r>
              <a:r>
                <a:rPr lang="en-US" sz="2400" dirty="0">
                  <a:solidFill>
                    <a:srgbClr val="2B4B82"/>
                  </a:solidFill>
                  <a:latin typeface="Josefin Sans Regular"/>
                </a:rPr>
                <a:t> </a:t>
              </a:r>
              <a:r>
                <a:rPr lang="en-US" sz="2400" dirty="0" err="1">
                  <a:solidFill>
                    <a:srgbClr val="2B4B82"/>
                  </a:solidFill>
                  <a:latin typeface="Josefin Sans Regular"/>
                </a:rPr>
                <a:t>ReactJs</a:t>
              </a:r>
              <a:r>
                <a:rPr lang="en-US" sz="2400" dirty="0">
                  <a:solidFill>
                    <a:srgbClr val="2B4B82"/>
                  </a:solidFill>
                  <a:latin typeface="Josefin Sans Regular"/>
                </a:rPr>
                <a:t>, </a:t>
              </a:r>
              <a:r>
                <a:rPr lang="en-US" sz="2400" dirty="0" err="1">
                  <a:solidFill>
                    <a:srgbClr val="2B4B82"/>
                  </a:solidFill>
                  <a:latin typeface="Josefin Sans Regular"/>
                </a:rPr>
                <a:t>Javascript</a:t>
              </a:r>
              <a:r>
                <a:rPr lang="en-US" sz="2400" dirty="0">
                  <a:solidFill>
                    <a:srgbClr val="2B4B82"/>
                  </a:solidFill>
                  <a:latin typeface="Josefin Sans Regular"/>
                </a:rPr>
                <a:t>, HTML, CSS….</a:t>
              </a:r>
            </a:p>
            <a:p>
              <a:pPr marL="518160" lvl="1" indent="-259080">
                <a:lnSpc>
                  <a:spcPts val="3359"/>
                </a:lnSpc>
                <a:buFont typeface="Arial"/>
                <a:buChar char="•"/>
              </a:pPr>
              <a:r>
                <a:rPr lang="en-US" sz="2400" dirty="0" err="1">
                  <a:solidFill>
                    <a:srgbClr val="2B4B82"/>
                  </a:solidFill>
                  <a:latin typeface="Josefin Sans Regular"/>
                </a:rPr>
                <a:t>Phân</a:t>
              </a:r>
              <a:r>
                <a:rPr lang="en-US" sz="2400" dirty="0">
                  <a:solidFill>
                    <a:srgbClr val="2B4B82"/>
                  </a:solidFill>
                  <a:latin typeface="Josefin Sans Regular"/>
                </a:rPr>
                <a:t> </a:t>
              </a:r>
              <a:r>
                <a:rPr lang="en-US" sz="2400" dirty="0" err="1">
                  <a:solidFill>
                    <a:srgbClr val="2B4B82"/>
                  </a:solidFill>
                  <a:latin typeface="Josefin Sans Regular"/>
                </a:rPr>
                <a:t>tích</a:t>
              </a:r>
              <a:r>
                <a:rPr lang="en-US" sz="2400" dirty="0">
                  <a:solidFill>
                    <a:srgbClr val="2B4B82"/>
                  </a:solidFill>
                  <a:latin typeface="Josefin Sans Regular"/>
                </a:rPr>
                <a:t> </a:t>
              </a:r>
              <a:r>
                <a:rPr lang="en-US" sz="2400" dirty="0" err="1">
                  <a:solidFill>
                    <a:srgbClr val="2B4B82"/>
                  </a:solidFill>
                  <a:latin typeface="Josefin Sans Regular"/>
                </a:rPr>
                <a:t>và</a:t>
              </a:r>
              <a:r>
                <a:rPr lang="en-US" sz="2400" dirty="0">
                  <a:solidFill>
                    <a:srgbClr val="2B4B82"/>
                  </a:solidFill>
                  <a:latin typeface="Josefin Sans Regular"/>
                </a:rPr>
                <a:t> </a:t>
              </a:r>
              <a:r>
                <a:rPr lang="en-US" sz="2400" dirty="0" err="1">
                  <a:solidFill>
                    <a:srgbClr val="2B4B82"/>
                  </a:solidFill>
                  <a:latin typeface="Josefin Sans Regular"/>
                </a:rPr>
                <a:t>thiết</a:t>
              </a:r>
              <a:r>
                <a:rPr lang="en-US" sz="2400" dirty="0">
                  <a:solidFill>
                    <a:srgbClr val="2B4B82"/>
                  </a:solidFill>
                  <a:latin typeface="Josefin Sans Regular"/>
                </a:rPr>
                <a:t> </a:t>
              </a:r>
              <a:r>
                <a:rPr lang="en-US" sz="2400" dirty="0" err="1">
                  <a:solidFill>
                    <a:srgbClr val="2B4B82"/>
                  </a:solidFill>
                  <a:latin typeface="Josefin Sans Regular"/>
                </a:rPr>
                <a:t>kế</a:t>
              </a:r>
              <a:r>
                <a:rPr lang="en-US" sz="2400" dirty="0">
                  <a:solidFill>
                    <a:srgbClr val="2B4B82"/>
                  </a:solidFill>
                  <a:latin typeface="Josefin Sans Regular"/>
                </a:rPr>
                <a:t> </a:t>
              </a:r>
              <a:r>
                <a:rPr lang="en-US" sz="2400" dirty="0" err="1">
                  <a:solidFill>
                    <a:srgbClr val="2B4B82"/>
                  </a:solidFill>
                  <a:latin typeface="Josefin Sans Regular"/>
                </a:rPr>
                <a:t>ứng</a:t>
              </a:r>
              <a:r>
                <a:rPr lang="en-US" sz="2400" dirty="0">
                  <a:solidFill>
                    <a:srgbClr val="2B4B82"/>
                  </a:solidFill>
                  <a:latin typeface="Josefin Sans Regular"/>
                </a:rPr>
                <a:t> </a:t>
              </a:r>
              <a:r>
                <a:rPr lang="en-US" sz="2400" dirty="0" err="1">
                  <a:solidFill>
                    <a:srgbClr val="2B4B82"/>
                  </a:solidFill>
                  <a:latin typeface="Josefin Sans Regular"/>
                </a:rPr>
                <a:t>dụng</a:t>
              </a:r>
              <a:endParaRPr lang="en-US" sz="2400" dirty="0">
                <a:solidFill>
                  <a:srgbClr val="2B4B82"/>
                </a:solidFill>
                <a:latin typeface="Josefin Sans Regular"/>
              </a:endParaRPr>
            </a:p>
            <a:p>
              <a:pPr marL="518160" lvl="1" indent="-259080">
                <a:lnSpc>
                  <a:spcPts val="3359"/>
                </a:lnSpc>
                <a:buFont typeface="Arial"/>
                <a:buChar char="•"/>
              </a:pPr>
              <a:r>
                <a:rPr lang="en-US" sz="2400" dirty="0" err="1">
                  <a:solidFill>
                    <a:srgbClr val="2B4B82"/>
                  </a:solidFill>
                  <a:latin typeface="Josefin Sans Regular"/>
                </a:rPr>
                <a:t>Xây</a:t>
              </a:r>
              <a:r>
                <a:rPr lang="en-US" sz="2400" dirty="0">
                  <a:solidFill>
                    <a:srgbClr val="2B4B82"/>
                  </a:solidFill>
                  <a:latin typeface="Josefin Sans Regular"/>
                </a:rPr>
                <a:t> </a:t>
              </a:r>
              <a:r>
                <a:rPr lang="en-US" sz="2400" dirty="0" err="1">
                  <a:solidFill>
                    <a:srgbClr val="2B4B82"/>
                  </a:solidFill>
                  <a:latin typeface="Josefin Sans Regular"/>
                </a:rPr>
                <a:t>dựng</a:t>
              </a:r>
              <a:r>
                <a:rPr lang="en-US" sz="2400" dirty="0">
                  <a:solidFill>
                    <a:srgbClr val="2B4B82"/>
                  </a:solidFill>
                  <a:latin typeface="Josefin Sans Regular"/>
                </a:rPr>
                <a:t> </a:t>
              </a:r>
              <a:r>
                <a:rPr lang="en-US" sz="2400" dirty="0" err="1">
                  <a:solidFill>
                    <a:srgbClr val="2B4B82"/>
                  </a:solidFill>
                  <a:latin typeface="Josefin Sans Regular"/>
                </a:rPr>
                <a:t>được</a:t>
              </a:r>
              <a:r>
                <a:rPr lang="en-US" sz="2400" dirty="0">
                  <a:solidFill>
                    <a:srgbClr val="2B4B82"/>
                  </a:solidFill>
                  <a:latin typeface="Josefin Sans Regular"/>
                </a:rPr>
                <a:t> website </a:t>
              </a:r>
              <a:r>
                <a:rPr lang="en-US" sz="2400" dirty="0" err="1">
                  <a:solidFill>
                    <a:srgbClr val="2B4B82"/>
                  </a:solidFill>
                  <a:latin typeface="Josefin Sans Regular"/>
                </a:rPr>
                <a:t>bán</a:t>
              </a:r>
              <a:r>
                <a:rPr lang="en-US" sz="2400" dirty="0">
                  <a:solidFill>
                    <a:srgbClr val="2B4B82"/>
                  </a:solidFill>
                  <a:latin typeface="Josefin Sans Regular"/>
                </a:rPr>
                <a:t> </a:t>
              </a:r>
              <a:r>
                <a:rPr lang="en-US" sz="2400" dirty="0" err="1">
                  <a:solidFill>
                    <a:srgbClr val="2B4B82"/>
                  </a:solidFill>
                  <a:latin typeface="Josefin Sans Regular"/>
                </a:rPr>
                <a:t>giày</a:t>
              </a:r>
              <a:endParaRPr lang="en-US" sz="2400" dirty="0">
                <a:solidFill>
                  <a:srgbClr val="2B4B82"/>
                </a:solidFill>
                <a:latin typeface="Josefin Sans Regular"/>
              </a:endParaRPr>
            </a:p>
            <a:p>
              <a:pPr marL="518160" lvl="1" indent="-259080">
                <a:lnSpc>
                  <a:spcPts val="3359"/>
                </a:lnSpc>
                <a:buFont typeface="Arial"/>
                <a:buChar char="•"/>
              </a:pPr>
              <a:r>
                <a:rPr lang="en-US" sz="2400" dirty="0" err="1">
                  <a:solidFill>
                    <a:srgbClr val="2B4B82"/>
                  </a:solidFill>
                  <a:latin typeface="Josefin Sans Regular"/>
                </a:rPr>
                <a:t>Tiến</a:t>
              </a:r>
              <a:r>
                <a:rPr lang="en-US" sz="2400" dirty="0">
                  <a:solidFill>
                    <a:srgbClr val="2B4B82"/>
                  </a:solidFill>
                  <a:latin typeface="Josefin Sans Regular"/>
                </a:rPr>
                <a:t> </a:t>
              </a:r>
              <a:r>
                <a:rPr lang="en-US" sz="2400" dirty="0" err="1">
                  <a:solidFill>
                    <a:srgbClr val="2B4B82"/>
                  </a:solidFill>
                  <a:latin typeface="Josefin Sans Regular"/>
                </a:rPr>
                <a:t>hành</a:t>
              </a:r>
              <a:r>
                <a:rPr lang="en-US" sz="2400" dirty="0">
                  <a:solidFill>
                    <a:srgbClr val="2B4B82"/>
                  </a:solidFill>
                  <a:latin typeface="Josefin Sans Regular"/>
                </a:rPr>
                <a:t> </a:t>
              </a:r>
              <a:r>
                <a:rPr lang="en-US" sz="2400" dirty="0" err="1">
                  <a:solidFill>
                    <a:srgbClr val="2B4B82"/>
                  </a:solidFill>
                  <a:latin typeface="Josefin Sans Regular"/>
                </a:rPr>
                <a:t>chạy</a:t>
              </a:r>
              <a:r>
                <a:rPr lang="en-US" sz="2400" dirty="0">
                  <a:solidFill>
                    <a:srgbClr val="2B4B82"/>
                  </a:solidFill>
                  <a:latin typeface="Josefin Sans Regular"/>
                </a:rPr>
                <a:t> </a:t>
              </a:r>
              <a:r>
                <a:rPr lang="en-US" sz="2400" dirty="0" err="1">
                  <a:solidFill>
                    <a:srgbClr val="2B4B82"/>
                  </a:solidFill>
                  <a:latin typeface="Josefin Sans Regular"/>
                </a:rPr>
                <a:t>thử</a:t>
              </a:r>
              <a:r>
                <a:rPr lang="en-US" sz="2400" dirty="0">
                  <a:solidFill>
                    <a:srgbClr val="2B4B82"/>
                  </a:solidFill>
                  <a:latin typeface="Josefin Sans Regular"/>
                </a:rPr>
                <a:t>, </a:t>
              </a:r>
              <a:r>
                <a:rPr lang="en-US" sz="2400" dirty="0" err="1">
                  <a:solidFill>
                    <a:srgbClr val="2B4B82"/>
                  </a:solidFill>
                  <a:latin typeface="Josefin Sans Regular"/>
                </a:rPr>
                <a:t>kiểm</a:t>
              </a:r>
              <a:r>
                <a:rPr lang="en-US" sz="2400" dirty="0">
                  <a:solidFill>
                    <a:srgbClr val="2B4B82"/>
                  </a:solidFill>
                  <a:latin typeface="Josefin Sans Regular"/>
                </a:rPr>
                <a:t> </a:t>
              </a:r>
              <a:r>
                <a:rPr lang="en-US" sz="2400" dirty="0" err="1">
                  <a:solidFill>
                    <a:srgbClr val="2B4B82"/>
                  </a:solidFill>
                  <a:latin typeface="Josefin Sans Regular"/>
                </a:rPr>
                <a:t>nghiệm</a:t>
              </a:r>
              <a:r>
                <a:rPr lang="en-US" sz="2400" dirty="0">
                  <a:solidFill>
                    <a:srgbClr val="2B4B82"/>
                  </a:solidFill>
                  <a:latin typeface="Josefin Sans Regular"/>
                </a:rPr>
                <a:t> </a:t>
              </a:r>
              <a:r>
                <a:rPr lang="en-US" sz="2400" dirty="0" err="1">
                  <a:solidFill>
                    <a:srgbClr val="2B4B82"/>
                  </a:solidFill>
                  <a:latin typeface="Josefin Sans Regular"/>
                </a:rPr>
                <a:t>và</a:t>
              </a:r>
              <a:r>
                <a:rPr lang="en-US" sz="2400" dirty="0">
                  <a:solidFill>
                    <a:srgbClr val="2B4B82"/>
                  </a:solidFill>
                  <a:latin typeface="Josefin Sans Regular"/>
                </a:rPr>
                <a:t> </a:t>
              </a:r>
              <a:r>
                <a:rPr lang="en-US" sz="2400" dirty="0" err="1">
                  <a:solidFill>
                    <a:srgbClr val="2B4B82"/>
                  </a:solidFill>
                  <a:latin typeface="Josefin Sans Regular"/>
                </a:rPr>
                <a:t>đánh</a:t>
              </a:r>
              <a:r>
                <a:rPr lang="en-US" sz="2400" dirty="0">
                  <a:solidFill>
                    <a:srgbClr val="2B4B82"/>
                  </a:solidFill>
                  <a:latin typeface="Josefin Sans Regular"/>
                </a:rPr>
                <a:t> </a:t>
              </a:r>
              <a:r>
                <a:rPr lang="en-US" sz="2400" dirty="0" err="1">
                  <a:solidFill>
                    <a:srgbClr val="2B4B82"/>
                  </a:solidFill>
                  <a:latin typeface="Josefin Sans Regular"/>
                </a:rPr>
                <a:t>giá</a:t>
              </a:r>
              <a:r>
                <a:rPr lang="en-US" sz="2400" dirty="0">
                  <a:solidFill>
                    <a:srgbClr val="2B4B82"/>
                  </a:solidFill>
                  <a:latin typeface="Josefin Sans Regular"/>
                </a:rPr>
                <a:t> </a:t>
              </a:r>
              <a:r>
                <a:rPr lang="en-US" sz="2400" dirty="0" err="1">
                  <a:solidFill>
                    <a:srgbClr val="2B4B82"/>
                  </a:solidFill>
                  <a:latin typeface="Josefin Sans Regular"/>
                </a:rPr>
                <a:t>kết</a:t>
              </a:r>
              <a:r>
                <a:rPr lang="en-US" sz="2400" dirty="0">
                  <a:solidFill>
                    <a:srgbClr val="2B4B82"/>
                  </a:solidFill>
                  <a:latin typeface="Josefin Sans Regular"/>
                </a:rPr>
                <a:t> </a:t>
              </a:r>
              <a:r>
                <a:rPr lang="en-US" sz="2400" dirty="0" err="1">
                  <a:solidFill>
                    <a:srgbClr val="2B4B82"/>
                  </a:solidFill>
                  <a:latin typeface="Josefin Sans Regular"/>
                </a:rPr>
                <a:t>quả</a:t>
              </a:r>
              <a:endParaRPr lang="en-US" sz="2400" dirty="0">
                <a:solidFill>
                  <a:srgbClr val="2B4B82"/>
                </a:solidFill>
                <a:latin typeface="Josefin Sans Regular"/>
              </a:endParaRPr>
            </a:p>
            <a:p>
              <a:pPr>
                <a:lnSpc>
                  <a:spcPts val="3359"/>
                </a:lnSpc>
              </a:pPr>
              <a:endParaRPr lang="en-US" sz="2400" dirty="0">
                <a:solidFill>
                  <a:srgbClr val="2B4B82"/>
                </a:solidFill>
                <a:latin typeface="Josefin Sans Regula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6746166">
            <a:off x="8013838" y="3390296"/>
            <a:ext cx="2303107" cy="22779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7918" y="3321027"/>
            <a:ext cx="5155012" cy="39459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12546" y="4977151"/>
            <a:ext cx="3946754" cy="296499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04139" y="1771650"/>
            <a:ext cx="3995097" cy="4114800"/>
          </a:xfrm>
          <a:prstGeom prst="rect">
            <a:avLst/>
          </a:prstGeom>
        </p:spPr>
      </p:pic>
      <p:sp>
        <p:nvSpPr>
          <p:cNvPr id="5" name="TextBox 5"/>
          <p:cNvSpPr txBox="1"/>
          <p:nvPr/>
        </p:nvSpPr>
        <p:spPr>
          <a:xfrm>
            <a:off x="1615956" y="3829050"/>
            <a:ext cx="8489114" cy="2616101"/>
          </a:xfrm>
          <a:prstGeom prst="rect">
            <a:avLst/>
          </a:prstGeom>
        </p:spPr>
        <p:txBody>
          <a:bodyPr lIns="0" tIns="0" rIns="0" bIns="0" rtlCol="0" anchor="t">
            <a:spAutoFit/>
          </a:bodyPr>
          <a:lstStyle/>
          <a:p>
            <a:pPr>
              <a:lnSpc>
                <a:spcPts val="10200"/>
              </a:lnSpc>
            </a:pPr>
            <a:r>
              <a:rPr lang="en-US" sz="8500" b="1" dirty="0">
                <a:solidFill>
                  <a:srgbClr val="F7B4A7"/>
                </a:solidFill>
                <a:latin typeface="Arial" panose="020B0604020202020204" pitchFamily="34" charset="0"/>
                <a:cs typeface="Arial" panose="020B0604020202020204" pitchFamily="34" charset="0"/>
              </a:rPr>
              <a:t>2. PHÂN TÍCH CƠ SỞ DỮ LIỆU</a:t>
            </a:r>
          </a:p>
        </p:txBody>
      </p:sp>
    </p:spTree>
    <p:extLst>
      <p:ext uri="{BB962C8B-B14F-4D97-AF65-F5344CB8AC3E}">
        <p14:creationId xmlns:p14="http://schemas.microsoft.com/office/powerpoint/2010/main" val="395612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388397"/>
            <a:ext cx="7264302" cy="2286837"/>
            <a:chOff x="0" y="0"/>
            <a:chExt cx="9685736" cy="3049115"/>
          </a:xfrm>
        </p:grpSpPr>
        <p:sp>
          <p:nvSpPr>
            <p:cNvPr id="3" name="TextBox 3"/>
            <p:cNvSpPr txBox="1"/>
            <p:nvPr/>
          </p:nvSpPr>
          <p:spPr>
            <a:xfrm>
              <a:off x="0" y="0"/>
              <a:ext cx="9685736" cy="1268638"/>
            </a:xfrm>
            <a:prstGeom prst="rect">
              <a:avLst/>
            </a:prstGeom>
          </p:spPr>
          <p:txBody>
            <a:bodyPr lIns="0" tIns="0" rIns="0" bIns="0" rtlCol="0" anchor="t">
              <a:spAutoFit/>
            </a:bodyPr>
            <a:lstStyle/>
            <a:p>
              <a:pPr>
                <a:lnSpc>
                  <a:spcPts val="7880"/>
                </a:lnSpc>
              </a:pPr>
              <a:r>
                <a:rPr lang="en-US" sz="6566" b="1" dirty="0">
                  <a:solidFill>
                    <a:srgbClr val="94DDDE"/>
                  </a:solidFill>
                  <a:latin typeface="Arial" panose="020B0604020202020204" pitchFamily="34" charset="0"/>
                  <a:cs typeface="Arial" panose="020B0604020202020204" pitchFamily="34" charset="0"/>
                </a:rPr>
                <a:t>API LÀ GÌ?</a:t>
              </a:r>
            </a:p>
          </p:txBody>
        </p:sp>
        <p:sp>
          <p:nvSpPr>
            <p:cNvPr id="4" name="TextBox 4"/>
            <p:cNvSpPr txBox="1"/>
            <p:nvPr/>
          </p:nvSpPr>
          <p:spPr>
            <a:xfrm>
              <a:off x="0" y="1644970"/>
              <a:ext cx="7515939" cy="1404145"/>
            </a:xfrm>
            <a:prstGeom prst="rect">
              <a:avLst/>
            </a:prstGeom>
          </p:spPr>
          <p:txBody>
            <a:bodyPr lIns="0" tIns="0" rIns="0" bIns="0" rtlCol="0" anchor="t">
              <a:spAutoFit/>
            </a:bodyPr>
            <a:lstStyle/>
            <a:p>
              <a:pPr>
                <a:lnSpc>
                  <a:spcPts val="4223"/>
                </a:lnSpc>
              </a:pPr>
              <a:r>
                <a:rPr lang="en-US" sz="2873" spc="574" dirty="0">
                  <a:solidFill>
                    <a:srgbClr val="94DDDE"/>
                  </a:solidFill>
                  <a:latin typeface="Josefin Sans Regular"/>
                </a:rPr>
                <a:t>REST, RESTFUL API LÀ GÌ?</a:t>
              </a:r>
            </a:p>
          </p:txBody>
        </p:sp>
      </p:grpSp>
      <p:grpSp>
        <p:nvGrpSpPr>
          <p:cNvPr id="5" name="Group 5"/>
          <p:cNvGrpSpPr/>
          <p:nvPr/>
        </p:nvGrpSpPr>
        <p:grpSpPr>
          <a:xfrm>
            <a:off x="9144000" y="1345534"/>
            <a:ext cx="7714897" cy="8560018"/>
            <a:chOff x="0" y="-57151"/>
            <a:chExt cx="10286529" cy="11413355"/>
          </a:xfrm>
        </p:grpSpPr>
        <p:sp>
          <p:nvSpPr>
            <p:cNvPr id="6" name="TextBox 6"/>
            <p:cNvSpPr txBox="1"/>
            <p:nvPr/>
          </p:nvSpPr>
          <p:spPr>
            <a:xfrm>
              <a:off x="0" y="-57151"/>
              <a:ext cx="10286529" cy="609141"/>
            </a:xfrm>
            <a:prstGeom prst="rect">
              <a:avLst/>
            </a:prstGeom>
          </p:spPr>
          <p:txBody>
            <a:bodyPr lIns="0" tIns="0" rIns="0" bIns="0" rtlCol="0" anchor="t">
              <a:spAutoFit/>
            </a:bodyPr>
            <a:lstStyle/>
            <a:p>
              <a:pPr>
                <a:lnSpc>
                  <a:spcPts val="3919"/>
                </a:lnSpc>
              </a:pPr>
              <a:r>
                <a:rPr lang="en-US" sz="2800" b="1" dirty="0">
                  <a:solidFill>
                    <a:srgbClr val="94DDDE"/>
                  </a:solidFill>
                  <a:latin typeface="Arial" panose="020B0604020202020204" pitchFamily="34" charset="0"/>
                  <a:cs typeface="Arial" panose="020B0604020202020204" pitchFamily="34" charset="0"/>
                </a:rPr>
                <a:t>API </a:t>
              </a:r>
              <a:r>
                <a:rPr lang="en-US" sz="2800" b="1" dirty="0" err="1">
                  <a:solidFill>
                    <a:srgbClr val="94DDDE"/>
                  </a:solidFill>
                  <a:latin typeface="Arial" panose="020B0604020202020204" pitchFamily="34" charset="0"/>
                  <a:cs typeface="Arial" panose="020B0604020202020204" pitchFamily="34" charset="0"/>
                </a:rPr>
                <a:t>là</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gì</a:t>
              </a:r>
              <a:r>
                <a:rPr lang="en-US" sz="2800" b="1" dirty="0">
                  <a:solidFill>
                    <a:srgbClr val="94DDDE"/>
                  </a:solidFill>
                  <a:latin typeface="Arial" panose="020B0604020202020204" pitchFamily="34" charset="0"/>
                  <a:cs typeface="Arial" panose="020B0604020202020204" pitchFamily="34" charset="0"/>
                </a:rPr>
                <a:t> ?</a:t>
              </a:r>
            </a:p>
          </p:txBody>
        </p:sp>
        <p:sp>
          <p:nvSpPr>
            <p:cNvPr id="7" name="TextBox 7"/>
            <p:cNvSpPr txBox="1"/>
            <p:nvPr/>
          </p:nvSpPr>
          <p:spPr>
            <a:xfrm>
              <a:off x="0" y="872995"/>
              <a:ext cx="10286529" cy="10483209"/>
            </a:xfrm>
            <a:prstGeom prst="rect">
              <a:avLst/>
            </a:prstGeom>
          </p:spPr>
          <p:txBody>
            <a:bodyPr lIns="0" tIns="0" rIns="0" bIns="0" rtlCol="0" anchor="t">
              <a:spAutoFit/>
            </a:bodyPr>
            <a:lstStyle/>
            <a:p>
              <a:pPr>
                <a:lnSpc>
                  <a:spcPts val="3359"/>
                </a:lnSpc>
              </a:pP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vi-VN"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API là viết tắt của Application Programming Interface (giao diện lập trình ứng dụng) phương thức kết nối với các thư viện và ứng dụng khác. Windows có nhiều API, và Twitter cũng có web API, tuy nhiên chúng thực hiện các chức năng khác nhau, với mục tiêu khác nhau. Nó chính là một phần mềm giao tiếp được sử dụng bởi các ứng dụng khác nhau. Nó cũng giống như bàn phím là thiết bị dùng để giao tiếp giữa người sử dụng và máy tính, API là một phần mềm giao tiếp giữa chương trình và hệ điều hành.</a:t>
              </a:r>
            </a:p>
            <a:p>
              <a:pPr>
                <a:lnSpc>
                  <a:spcPts val="3359"/>
                </a:lnSpc>
              </a:pPr>
              <a:endParaRPr lang="vi-VN" sz="2400" dirty="0">
                <a:solidFill>
                  <a:schemeClr val="bg1"/>
                </a:solidFill>
                <a:latin typeface="Josefin Sans Regular" panose="020B0604020202020204" charset="0"/>
                <a:cs typeface="Times New Roman" panose="02020603050405020304" pitchFamily="18" charset="0"/>
              </a:endParaRPr>
            </a:p>
            <a:p>
              <a:pPr>
                <a:lnSpc>
                  <a:spcPts val="3359"/>
                </a:lnSpc>
              </a:pPr>
              <a:r>
                <a:rPr lang="en-US" sz="2400" b="1" u="sng"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Tóm</a:t>
              </a:r>
              <a:r>
                <a:rPr lang="en-US" sz="2400" b="1" u="sng"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b="1" u="sng"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lại</a:t>
              </a:r>
              <a:r>
                <a:rPr lang="en-US" sz="24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API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giúp</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chúng</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ta</a:t>
              </a:r>
              <a:r>
                <a:rPr lang="en-US" sz="2400" b="1"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cấu</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hình</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đơn</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giản</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khi</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được</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so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sánh</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với</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WCF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Khả</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năng</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trình</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diễn</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cao</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Hỗ</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trợ</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chức</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năng</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RESTful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cách</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đầy</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đủ</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Hỗ</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trợ</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đầy</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đủ</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thành</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phần</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MVC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như</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routing, controller, action result, filter, model binder, IoC container, dependency injection, unit test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Mã</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nguồn</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4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mở</a:t>
              </a:r>
              <a:r>
                <a:rPr lang="en-US"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a:t>
              </a:r>
              <a:endParaRPr lang="vi-VN" sz="24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endParaRPr>
            </a:p>
            <a:p>
              <a:pPr>
                <a:lnSpc>
                  <a:spcPts val="3359"/>
                </a:lnSpc>
              </a:pPr>
              <a:endParaRPr lang="en-US" sz="3200" dirty="0">
                <a:solidFill>
                  <a:schemeClr val="bg1"/>
                </a:solidFill>
                <a:latin typeface="Josefin Sans Regular" panose="020B0604020202020204" charset="0"/>
              </a:endParaRPr>
            </a:p>
          </p:txBody>
        </p:sp>
      </p:grpSp>
      <p:grpSp>
        <p:nvGrpSpPr>
          <p:cNvPr id="8" name="Group 8"/>
          <p:cNvGrpSpPr/>
          <p:nvPr/>
        </p:nvGrpSpPr>
        <p:grpSpPr>
          <a:xfrm>
            <a:off x="781715" y="4214973"/>
            <a:ext cx="7981284" cy="5666766"/>
            <a:chOff x="-11149550" y="128054"/>
            <a:chExt cx="10582218" cy="7555689"/>
          </a:xfrm>
        </p:grpSpPr>
        <p:sp>
          <p:nvSpPr>
            <p:cNvPr id="9" name="TextBox 9"/>
            <p:cNvSpPr txBox="1"/>
            <p:nvPr/>
          </p:nvSpPr>
          <p:spPr>
            <a:xfrm>
              <a:off x="-10853861" y="128054"/>
              <a:ext cx="10286529" cy="609141"/>
            </a:xfrm>
            <a:prstGeom prst="rect">
              <a:avLst/>
            </a:prstGeom>
          </p:spPr>
          <p:txBody>
            <a:bodyPr lIns="0" tIns="0" rIns="0" bIns="0" rtlCol="0" anchor="t">
              <a:spAutoFit/>
            </a:bodyPr>
            <a:lstStyle/>
            <a:p>
              <a:pPr>
                <a:lnSpc>
                  <a:spcPts val="3919"/>
                </a:lnSpc>
              </a:pPr>
              <a:r>
                <a:rPr lang="en-US" sz="2800" b="1" dirty="0" err="1">
                  <a:solidFill>
                    <a:srgbClr val="94DDDE"/>
                  </a:solidFill>
                  <a:latin typeface="Arial" panose="020B0604020202020204" pitchFamily="34" charset="0"/>
                  <a:cs typeface="Arial" panose="020B0604020202020204" pitchFamily="34" charset="0"/>
                </a:rPr>
                <a:t>Tại</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sao</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nên</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sử</a:t>
              </a:r>
              <a:r>
                <a:rPr lang="en-US" sz="2800" b="1" dirty="0">
                  <a:solidFill>
                    <a:srgbClr val="94DDDE"/>
                  </a:solidFill>
                  <a:latin typeface="Arial" panose="020B0604020202020204" pitchFamily="34" charset="0"/>
                  <a:cs typeface="Arial" panose="020B0604020202020204" pitchFamily="34" charset="0"/>
                </a:rPr>
                <a:t> </a:t>
              </a:r>
              <a:r>
                <a:rPr lang="en-US" sz="2800" b="1" dirty="0" err="1">
                  <a:solidFill>
                    <a:srgbClr val="94DDDE"/>
                  </a:solidFill>
                  <a:latin typeface="Arial" panose="020B0604020202020204" pitchFamily="34" charset="0"/>
                  <a:cs typeface="Arial" panose="020B0604020202020204" pitchFamily="34" charset="0"/>
                </a:rPr>
                <a:t>dụng</a:t>
              </a:r>
              <a:r>
                <a:rPr lang="en-US" sz="2800" b="1" dirty="0">
                  <a:solidFill>
                    <a:srgbClr val="94DDDE"/>
                  </a:solidFill>
                  <a:latin typeface="Arial" panose="020B0604020202020204" pitchFamily="34" charset="0"/>
                  <a:cs typeface="Arial" panose="020B0604020202020204" pitchFamily="34" charset="0"/>
                </a:rPr>
                <a:t> API?</a:t>
              </a:r>
            </a:p>
          </p:txBody>
        </p:sp>
        <p:sp>
          <p:nvSpPr>
            <p:cNvPr id="10" name="TextBox 10"/>
            <p:cNvSpPr txBox="1"/>
            <p:nvPr/>
          </p:nvSpPr>
          <p:spPr>
            <a:xfrm>
              <a:off x="-11149550" y="1311057"/>
              <a:ext cx="10229021" cy="6372686"/>
            </a:xfrm>
            <a:prstGeom prst="rect">
              <a:avLst/>
            </a:prstGeom>
          </p:spPr>
          <p:txBody>
            <a:bodyPr wrap="square" lIns="0" tIns="0" rIns="0" bIns="0" rtlCol="0" anchor="t">
              <a:spAutoFit/>
            </a:bodyPr>
            <a:lstStyle/>
            <a:p>
              <a:pPr marL="544830" lvl="1" indent="-285750">
                <a:lnSpc>
                  <a:spcPts val="3359"/>
                </a:lnSpc>
                <a:buFont typeface="Arial" panose="020B0604020202020204" pitchFamily="34" charset="0"/>
                <a:buChar char="•"/>
              </a:pPr>
              <a:r>
                <a:rPr lang="en-US" sz="2000" dirty="0" err="1">
                  <a:solidFill>
                    <a:schemeClr val="bg1"/>
                  </a:solidFill>
                  <a:latin typeface="Josefin Sans Regular" panose="020B0604020202020204" charset="0"/>
                  <a:ea typeface="Calibri" panose="020F0502020204030204" pitchFamily="34" charset="0"/>
                </a:rPr>
                <a:t>V</a:t>
              </a:r>
              <a:r>
                <a:rPr lang="en-US" sz="2000" dirty="0" err="1">
                  <a:solidFill>
                    <a:schemeClr val="bg1"/>
                  </a:solidFill>
                  <a:effectLst/>
                  <a:latin typeface="Josefin Sans Regular" panose="020B0604020202020204" charset="0"/>
                  <a:ea typeface="Calibri" panose="020F0502020204030204" pitchFamily="34" charset="0"/>
                </a:rPr>
                <a:t>iệc</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xây</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dựng</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các</a:t>
              </a:r>
              <a:r>
                <a:rPr lang="en-US" sz="2000" dirty="0">
                  <a:solidFill>
                    <a:schemeClr val="bg1"/>
                  </a:solidFill>
                  <a:effectLst/>
                  <a:latin typeface="Josefin Sans Regular" panose="020B0604020202020204" charset="0"/>
                  <a:ea typeface="Calibri" panose="020F0502020204030204" pitchFamily="34" charset="0"/>
                </a:rPr>
                <a:t> HTTP service </a:t>
              </a:r>
              <a:r>
                <a:rPr lang="en-US" sz="2000" dirty="0" err="1">
                  <a:solidFill>
                    <a:schemeClr val="bg1"/>
                  </a:solidFill>
                  <a:effectLst/>
                  <a:latin typeface="Josefin Sans Regular" panose="020B0604020202020204" charset="0"/>
                  <a:ea typeface="Calibri" panose="020F0502020204030204" pitchFamily="34" charset="0"/>
                </a:rPr>
                <a:t>một</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cách</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rất</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đơn</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giản</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và</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nhanh</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chóng</a:t>
              </a:r>
              <a:r>
                <a:rPr lang="en-US" sz="2000" dirty="0">
                  <a:solidFill>
                    <a:schemeClr val="bg1"/>
                  </a:solidFill>
                  <a:latin typeface="Josefin Sans Regular" panose="020B0604020202020204" charset="0"/>
                  <a:ea typeface="Calibri" panose="020F0502020204030204" pitchFamily="34" charset="0"/>
                </a:rPr>
                <a:t>.</a:t>
              </a:r>
            </a:p>
            <a:p>
              <a:pPr marL="544830" lvl="1" indent="-285750">
                <a:lnSpc>
                  <a:spcPts val="3359"/>
                </a:lnSpc>
                <a:buFont typeface="Arial" panose="020B0604020202020204" pitchFamily="34" charset="0"/>
                <a:buChar char="•"/>
              </a:pPr>
              <a:r>
                <a:rPr lang="en-US" sz="2000" dirty="0" err="1">
                  <a:solidFill>
                    <a:schemeClr val="bg1"/>
                  </a:solidFill>
                  <a:effectLst/>
                  <a:latin typeface="Josefin Sans Regular" panose="020B0604020202020204" charset="0"/>
                  <a:ea typeface="Calibri" panose="020F0502020204030204" pitchFamily="34" charset="0"/>
                </a:rPr>
                <a:t>Mã</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nguồn</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mở</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nên</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bạn</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có</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thể</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được</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sử</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dụng</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bởi</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bất</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kì</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một</a:t>
              </a:r>
              <a:r>
                <a:rPr lang="en-US" sz="2000" dirty="0">
                  <a:solidFill>
                    <a:schemeClr val="bg1"/>
                  </a:solidFill>
                  <a:effectLst/>
                  <a:latin typeface="Josefin Sans Regular" panose="020B0604020202020204" charset="0"/>
                  <a:ea typeface="Calibri" panose="020F0502020204030204" pitchFamily="34" charset="0"/>
                </a:rPr>
                <a:t> client </a:t>
              </a:r>
              <a:r>
                <a:rPr lang="en-US" sz="2000" dirty="0" err="1">
                  <a:solidFill>
                    <a:schemeClr val="bg1"/>
                  </a:solidFill>
                  <a:effectLst/>
                  <a:latin typeface="Josefin Sans Regular" panose="020B0604020202020204" charset="0"/>
                  <a:ea typeface="Calibri" panose="020F0502020204030204" pitchFamily="34" charset="0"/>
                </a:rPr>
                <a:t>nào</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hỗ</a:t>
              </a:r>
              <a:r>
                <a:rPr lang="en-US" sz="2000" dirty="0">
                  <a:solidFill>
                    <a:schemeClr val="bg1"/>
                  </a:solidFill>
                  <a:effectLst/>
                  <a:latin typeface="Josefin Sans Regular" panose="020B0604020202020204" charset="0"/>
                  <a:ea typeface="Calibri" panose="020F0502020204030204" pitchFamily="34" charset="0"/>
                </a:rPr>
                <a:t> </a:t>
              </a:r>
              <a:r>
                <a:rPr lang="en-US" sz="2000" dirty="0" err="1">
                  <a:solidFill>
                    <a:schemeClr val="bg1"/>
                  </a:solidFill>
                  <a:effectLst/>
                  <a:latin typeface="Josefin Sans Regular" panose="020B0604020202020204" charset="0"/>
                  <a:ea typeface="Calibri" panose="020F0502020204030204" pitchFamily="34" charset="0"/>
                </a:rPr>
                <a:t>trợ</a:t>
              </a:r>
              <a:r>
                <a:rPr lang="en-US" sz="2000" dirty="0">
                  <a:solidFill>
                    <a:schemeClr val="bg1"/>
                  </a:solidFill>
                  <a:effectLst/>
                  <a:latin typeface="Josefin Sans Regular" panose="020B0604020202020204" charset="0"/>
                  <a:ea typeface="Calibri" panose="020F0502020204030204" pitchFamily="34" charset="0"/>
                </a:rPr>
                <a:t> XML,    JSON. </a:t>
              </a:r>
            </a:p>
            <a:p>
              <a:pPr marL="544830" lvl="1" indent="-285750">
                <a:lnSpc>
                  <a:spcPts val="3359"/>
                </a:lnSpc>
                <a:buFont typeface="Arial" panose="020B0604020202020204" pitchFamily="34" charset="0"/>
                <a:buChar char="•"/>
              </a:pP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Có</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khả</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năng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hỗ</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trợ</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đầy</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đủ</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thành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phần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HTTP: URI, request/response headers, caching, versioning, content forma.</a:t>
              </a:r>
            </a:p>
            <a:p>
              <a:pPr marL="544830" lvl="1" indent="-285750">
                <a:lnSpc>
                  <a:spcPts val="3359"/>
                </a:lnSpc>
                <a:buFont typeface="Arial" panose="020B0604020202020204" pitchFamily="34" charset="0"/>
                <a:buChar char="•"/>
              </a:pP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Có</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thể</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sử</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dụng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các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host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nằm</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trong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phần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ứng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dụng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hoặc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trên</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IIS. </a:t>
              </a:r>
            </a:p>
            <a:p>
              <a:pPr marL="544830" lvl="1" indent="-285750">
                <a:lnSpc>
                  <a:spcPts val="3359"/>
                </a:lnSpc>
                <a:buFont typeface="Arial" panose="020B0604020202020204" pitchFamily="34" charset="0"/>
                <a:buChar char="•"/>
              </a:pPr>
              <a:r>
                <a:rPr lang="en-US" sz="2000" dirty="0" err="1">
                  <a:solidFill>
                    <a:schemeClr val="bg1"/>
                  </a:solidFill>
                  <a:latin typeface="Josefin Sans Regular" panose="020B0604020202020204" charset="0"/>
                  <a:ea typeface="Calibri" panose="020F0502020204030204" pitchFamily="34" charset="0"/>
                  <a:cs typeface="Times New Roman" panose="02020603050405020304" pitchFamily="18" charset="0"/>
                </a:rPr>
                <a:t>C</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ó</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định</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dạng</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dữ</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liệu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là</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JSON, XML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hoặc</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một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kiểu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dữ</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liệu</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bất</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 </a:t>
              </a:r>
              <a:r>
                <a:rPr lang="en-US" sz="2000" dirty="0" err="1">
                  <a:solidFill>
                    <a:schemeClr val="bg1"/>
                  </a:solidFill>
                  <a:effectLst/>
                  <a:latin typeface="Josefin Sans Regular" panose="020B0604020202020204" charset="0"/>
                  <a:ea typeface="Calibri" panose="020F0502020204030204" pitchFamily="34" charset="0"/>
                  <a:cs typeface="Times New Roman" panose="02020603050405020304" pitchFamily="18" charset="0"/>
                </a:rPr>
                <a:t>kỳ</a:t>
              </a:r>
              <a:r>
                <a:rPr lang="en-US"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rPr>
                <a:t>.</a:t>
              </a:r>
              <a:endParaRPr lang="vi-VN" sz="2000" dirty="0">
                <a:solidFill>
                  <a:schemeClr val="bg1"/>
                </a:solidFill>
                <a:effectLst/>
                <a:latin typeface="Josefin Sans Regular" panose="020B0604020202020204" charset="0"/>
                <a:ea typeface="Calibri" panose="020F0502020204030204" pitchFamily="34" charset="0"/>
                <a:cs typeface="Times New Roman" panose="02020603050405020304" pitchFamily="18" charset="0"/>
              </a:endParaRPr>
            </a:p>
            <a:p>
              <a:pPr>
                <a:lnSpc>
                  <a:spcPts val="3359"/>
                </a:lnSpc>
              </a:pPr>
              <a:endParaRPr lang="en-US" sz="2400" dirty="0">
                <a:solidFill>
                  <a:srgbClr val="FEFEFE"/>
                </a:solidFill>
                <a:latin typeface="Josefin Sans Regular"/>
              </a:endParaRPr>
            </a:p>
          </p:txBody>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58897" y="0"/>
            <a:ext cx="2736992" cy="4216654"/>
          </a:xfrm>
          <a:prstGeom prst="rect">
            <a:avLst/>
          </a:prstGeom>
        </p:spPr>
      </p:pic>
    </p:spTree>
    <p:extLst>
      <p:ext uri="{BB962C8B-B14F-4D97-AF65-F5344CB8AC3E}">
        <p14:creationId xmlns:p14="http://schemas.microsoft.com/office/powerpoint/2010/main" val="42888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A7D56596E940C24BBF2F1984F1704CBC" ma:contentTypeVersion="4" ma:contentTypeDescription="Tạo tài liệu mới." ma:contentTypeScope="" ma:versionID="50e8c7bbc321bf163409deddfdbca7ce">
  <xsd:schema xmlns:xsd="http://www.w3.org/2001/XMLSchema" xmlns:xs="http://www.w3.org/2001/XMLSchema" xmlns:p="http://schemas.microsoft.com/office/2006/metadata/properties" xmlns:ns2="8575305f-cf61-4c82-93e4-dae595974348" targetNamespace="http://schemas.microsoft.com/office/2006/metadata/properties" ma:root="true" ma:fieldsID="b3b54b2d7c14d0d0e3cdd7efb321d24a" ns2:_="">
    <xsd:import namespace="8575305f-cf61-4c82-93e4-dae59597434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75305f-cf61-4c82-93e4-dae595974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0A1FBF8-A32E-4B56-B87B-B779B152DC68}"/>
</file>

<file path=customXml/itemProps2.xml><?xml version="1.0" encoding="utf-8"?>
<ds:datastoreItem xmlns:ds="http://schemas.openxmlformats.org/officeDocument/2006/customXml" ds:itemID="{A76FF68A-63F7-4A96-B2CD-2CFFA31C25AD}"/>
</file>

<file path=customXml/itemProps3.xml><?xml version="1.0" encoding="utf-8"?>
<ds:datastoreItem xmlns:ds="http://schemas.openxmlformats.org/officeDocument/2006/customXml" ds:itemID="{215CDE7E-9FA2-4BE9-8DEF-751BE0596C05}"/>
</file>

<file path=docProps/app.xml><?xml version="1.0" encoding="utf-8"?>
<Properties xmlns="http://schemas.openxmlformats.org/officeDocument/2006/extended-properties" xmlns:vt="http://schemas.openxmlformats.org/officeDocument/2006/docPropsVTypes">
  <TotalTime>762</TotalTime>
  <Words>3184</Words>
  <Application>Microsoft Office PowerPoint</Application>
  <PresentationFormat>Custom</PresentationFormat>
  <Paragraphs>575</Paragraphs>
  <Slides>26</Slides>
  <Notes>0</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Josefin Sans Bold Bold</vt:lpstr>
      <vt:lpstr>Times New Roman</vt:lpstr>
      <vt:lpstr>Arimo</vt:lpstr>
      <vt:lpstr>Josefin Sans Regular</vt:lpstr>
      <vt:lpstr>Arimo Bold</vt:lpstr>
      <vt:lpstr>Calibri</vt:lpstr>
      <vt:lpstr>Clear Sans Bold</vt:lpstr>
      <vt:lpstr>Josefin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Các thành phần Cùng kích thước &amp; Giả lập Công nghệ trong Giáo dục Bản thuyết trình Công nghệ</dc:title>
  <cp:lastModifiedBy>Tran Thi Bao Ngan</cp:lastModifiedBy>
  <cp:revision>16</cp:revision>
  <dcterms:created xsi:type="dcterms:W3CDTF">2006-08-16T00:00:00Z</dcterms:created>
  <dcterms:modified xsi:type="dcterms:W3CDTF">2022-05-30T15:46:58Z</dcterms:modified>
  <dc:identifier>DAE0kZ2e99Q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0x010100A7D56596E940C24BBF2F1984F1704CBC</vt:lpwstr>
  </property>
</Properties>
</file>